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5"/>
  </p:notesMasterIdLst>
  <p:sldIdLst>
    <p:sldId id="256" r:id="rId5"/>
    <p:sldId id="287" r:id="rId6"/>
    <p:sldId id="258" r:id="rId7"/>
    <p:sldId id="259" r:id="rId8"/>
    <p:sldId id="260" r:id="rId9"/>
    <p:sldId id="262" r:id="rId10"/>
    <p:sldId id="286" r:id="rId11"/>
    <p:sldId id="263" r:id="rId12"/>
    <p:sldId id="264" r:id="rId13"/>
    <p:sldId id="265" r:id="rId14"/>
    <p:sldId id="266" r:id="rId15"/>
    <p:sldId id="267" r:id="rId16"/>
    <p:sldId id="276" r:id="rId17"/>
    <p:sldId id="268" r:id="rId18"/>
    <p:sldId id="269" r:id="rId19"/>
    <p:sldId id="270" r:id="rId20"/>
    <p:sldId id="271" r:id="rId21"/>
    <p:sldId id="272" r:id="rId22"/>
    <p:sldId id="273" r:id="rId23"/>
    <p:sldId id="274" r:id="rId24"/>
    <p:sldId id="275" r:id="rId25"/>
    <p:sldId id="277" r:id="rId26"/>
    <p:sldId id="278" r:id="rId27"/>
    <p:sldId id="279" r:id="rId28"/>
    <p:sldId id="280" r:id="rId29"/>
    <p:sldId id="281" r:id="rId30"/>
    <p:sldId id="282" r:id="rId31"/>
    <p:sldId id="283" r:id="rId32"/>
    <p:sldId id="284" r:id="rId33"/>
    <p:sldId id="285"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16" userDrawn="1">
          <p15:clr>
            <a:srgbClr val="A4A3A4"/>
          </p15:clr>
        </p15:guide>
        <p15:guide id="2" pos="458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5439446-41D0-63BF-B21B-7C48341877AF}" name="Pierre BERASTEGUI" initials="PB" userId="S::berastegui@osha.europa.eu::b545e255-f18a-4671-b6cb-a0065696e015" providerId="AD"/>
  <p188:author id="{0082A949-BD10-65D5-6DBE-AEC3066A7567}" name="Naiara MACIAS - Communication Assistant" initials="NM" userId="S::macias@ext.osha.europa.eu::9208f14e-163a-43fb-a9e7-9d0490f97ad9" providerId="AD"/>
  <p188:author id="{2CB21C78-CF46-9AEC-C325-DC14CDD38D22}" name="Lorenzo MUNAR" initials="LM" userId="S::munar@osha.europa.eu::f1ab06de-6021-4401-b35b-7414b4f037e5" providerId="AD"/>
  <p188:author id="{D36968A7-7B97-2C7D-FFE3-DDD73EA612A1}" name="Nina JONCZYK - Research Project Officer" initials="NO" userId="S::jonczyk@ext.osha.europa.eu::613b0174-0e22-41ac-a44e-f2a24952a36a" providerId="AD"/>
  <p188:author id="{7ACD0ECF-835A-01DA-2717-37746D1734F0}" name="Julia HODDER" initials="JH" userId="S::hodder@osha.europa.eu::b7d05ee0-26e9-4c6c-b0be-576d5de02c6d" providerId="AD"/>
  <p188:author id="{8C2161D2-FC18-67AD-520D-B257FCABDA8B}" name="Julia FLINTROP" initials="JF" userId="S::flintrop@osha.europa.eu::6b21331c-82a6-47fa-92f2-29afc76638f1" providerId="AD"/>
  <p188:author id="{BD0AEADF-9E61-5E80-33BC-439BE2CB1946}" name="Dietmar ELSLER" initials="" userId="S::elsler@osha.europa.eu::9818efce-fffa-477e-9910-a6157ee69d9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DE4E"/>
    <a:srgbClr val="DCE1FF"/>
    <a:srgbClr val="003399"/>
    <a:srgbClr val="003366"/>
    <a:srgbClr val="E64715"/>
    <a:srgbClr val="F05151"/>
    <a:srgbClr val="967EA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7330FDF-CE15-4984-946C-7293806C4082}" v="24" dt="2026-09-23T11:01:39.7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8345" autoAdjust="0"/>
  </p:normalViewPr>
  <p:slideViewPr>
    <p:cSldViewPr snapToGrid="0" showGuides="1">
      <p:cViewPr varScale="1">
        <p:scale>
          <a:sx n="48" d="100"/>
          <a:sy n="48" d="100"/>
        </p:scale>
        <p:origin x="1268" y="24"/>
      </p:cViewPr>
      <p:guideLst>
        <p:guide orient="horz" pos="816"/>
        <p:guide pos="458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iara MACIAS - Communication Assistant" userId="9208f14e-163a-43fb-a9e7-9d0490f97ad9" providerId="ADAL" clId="{3BF560C9-38E3-411C-BBB1-CB3B94294DB6}"/>
    <pc:docChg chg="undo custSel modSld modMainMaster">
      <pc:chgData name="Naiara MACIAS - Communication Assistant" userId="9208f14e-163a-43fb-a9e7-9d0490f97ad9" providerId="ADAL" clId="{3BF560C9-38E3-411C-BBB1-CB3B94294DB6}" dt="2026-09-22T07:43:01.167" v="283" actId="14100"/>
      <pc:docMkLst>
        <pc:docMk/>
      </pc:docMkLst>
      <pc:sldChg chg="modSp mod">
        <pc:chgData name="Naiara MACIAS - Communication Assistant" userId="9208f14e-163a-43fb-a9e7-9d0490f97ad9" providerId="ADAL" clId="{3BF560C9-38E3-411C-BBB1-CB3B94294DB6}" dt="2026-09-22T07:10:50.255" v="68" actId="27636"/>
        <pc:sldMkLst>
          <pc:docMk/>
          <pc:sldMk cId="3815475544" sldId="256"/>
        </pc:sldMkLst>
        <pc:spChg chg="mod">
          <ac:chgData name="Naiara MACIAS - Communication Assistant" userId="9208f14e-163a-43fb-a9e7-9d0490f97ad9" providerId="ADAL" clId="{3BF560C9-38E3-411C-BBB1-CB3B94294DB6}" dt="2026-09-22T07:10:50.255" v="68" actId="27636"/>
          <ac:spMkLst>
            <pc:docMk/>
            <pc:sldMk cId="3815475544" sldId="256"/>
            <ac:spMk id="3" creationId="{D00A30E1-B4E9-CA09-6804-8F6C748F833E}"/>
          </ac:spMkLst>
        </pc:spChg>
      </pc:sldChg>
      <pc:sldChg chg="modSp mod">
        <pc:chgData name="Naiara MACIAS - Communication Assistant" userId="9208f14e-163a-43fb-a9e7-9d0490f97ad9" providerId="ADAL" clId="{3BF560C9-38E3-411C-BBB1-CB3B94294DB6}" dt="2026-09-22T07:11:10.417" v="71" actId="14100"/>
        <pc:sldMkLst>
          <pc:docMk/>
          <pc:sldMk cId="975932864" sldId="258"/>
        </pc:sldMkLst>
        <pc:spChg chg="mod">
          <ac:chgData name="Naiara MACIAS - Communication Assistant" userId="9208f14e-163a-43fb-a9e7-9d0490f97ad9" providerId="ADAL" clId="{3BF560C9-38E3-411C-BBB1-CB3B94294DB6}" dt="2026-09-22T07:11:06.690" v="70" actId="14100"/>
          <ac:spMkLst>
            <pc:docMk/>
            <pc:sldMk cId="975932864" sldId="258"/>
            <ac:spMk id="2" creationId="{4C1476B4-2154-C1CD-6056-5EC8C50BA72D}"/>
          </ac:spMkLst>
        </pc:spChg>
        <pc:spChg chg="mod">
          <ac:chgData name="Naiara MACIAS - Communication Assistant" userId="9208f14e-163a-43fb-a9e7-9d0490f97ad9" providerId="ADAL" clId="{3BF560C9-38E3-411C-BBB1-CB3B94294DB6}" dt="2026-09-22T07:11:10.417" v="71" actId="14100"/>
          <ac:spMkLst>
            <pc:docMk/>
            <pc:sldMk cId="975932864" sldId="258"/>
            <ac:spMk id="4" creationId="{712E9181-8079-E827-80EB-F819444B4416}"/>
          </ac:spMkLst>
        </pc:spChg>
      </pc:sldChg>
      <pc:sldChg chg="modSp mod">
        <pc:chgData name="Naiara MACIAS - Communication Assistant" userId="9208f14e-163a-43fb-a9e7-9d0490f97ad9" providerId="ADAL" clId="{3BF560C9-38E3-411C-BBB1-CB3B94294DB6}" dt="2026-09-22T07:40:02.214" v="268" actId="14100"/>
        <pc:sldMkLst>
          <pc:docMk/>
          <pc:sldMk cId="3549452810" sldId="259"/>
        </pc:sldMkLst>
        <pc:spChg chg="mod">
          <ac:chgData name="Naiara MACIAS - Communication Assistant" userId="9208f14e-163a-43fb-a9e7-9d0490f97ad9" providerId="ADAL" clId="{3BF560C9-38E3-411C-BBB1-CB3B94294DB6}" dt="2026-09-22T07:39:59.870" v="267" actId="14100"/>
          <ac:spMkLst>
            <pc:docMk/>
            <pc:sldMk cId="3549452810" sldId="259"/>
            <ac:spMk id="4" creationId="{A01E9CA7-DF0D-14A8-A3D5-87452D20EFB0}"/>
          </ac:spMkLst>
        </pc:spChg>
        <pc:spChg chg="mod">
          <ac:chgData name="Naiara MACIAS - Communication Assistant" userId="9208f14e-163a-43fb-a9e7-9d0490f97ad9" providerId="ADAL" clId="{3BF560C9-38E3-411C-BBB1-CB3B94294DB6}" dt="2026-09-22T07:40:02.214" v="268" actId="14100"/>
          <ac:spMkLst>
            <pc:docMk/>
            <pc:sldMk cId="3549452810" sldId="259"/>
            <ac:spMk id="5" creationId="{EC1C5D48-D0FF-59D4-6722-C3A607640121}"/>
          </ac:spMkLst>
        </pc:spChg>
      </pc:sldChg>
      <pc:sldChg chg="modSp mod">
        <pc:chgData name="Naiara MACIAS - Communication Assistant" userId="9208f14e-163a-43fb-a9e7-9d0490f97ad9" providerId="ADAL" clId="{3BF560C9-38E3-411C-BBB1-CB3B94294DB6}" dt="2026-09-22T07:40:19.912" v="279" actId="1037"/>
        <pc:sldMkLst>
          <pc:docMk/>
          <pc:sldMk cId="3331097242" sldId="262"/>
        </pc:sldMkLst>
        <pc:spChg chg="mod">
          <ac:chgData name="Naiara MACIAS - Communication Assistant" userId="9208f14e-163a-43fb-a9e7-9d0490f97ad9" providerId="ADAL" clId="{3BF560C9-38E3-411C-BBB1-CB3B94294DB6}" dt="2026-09-22T07:12:52.058" v="103" actId="255"/>
          <ac:spMkLst>
            <pc:docMk/>
            <pc:sldMk cId="3331097242" sldId="262"/>
            <ac:spMk id="100" creationId="{3994B876-AAE8-E8B6-4731-D4BFD324526D}"/>
          </ac:spMkLst>
        </pc:spChg>
        <pc:spChg chg="mod">
          <ac:chgData name="Naiara MACIAS - Communication Assistant" userId="9208f14e-163a-43fb-a9e7-9d0490f97ad9" providerId="ADAL" clId="{3BF560C9-38E3-411C-BBB1-CB3B94294DB6}" dt="2026-09-22T07:12:46.290" v="95" actId="1076"/>
          <ac:spMkLst>
            <pc:docMk/>
            <pc:sldMk cId="3331097242" sldId="262"/>
            <ac:spMk id="105" creationId="{94E8A230-2C71-6901-AA45-D427AF0A206A}"/>
          </ac:spMkLst>
        </pc:spChg>
        <pc:picChg chg="mod">
          <ac:chgData name="Naiara MACIAS - Communication Assistant" userId="9208f14e-163a-43fb-a9e7-9d0490f97ad9" providerId="ADAL" clId="{3BF560C9-38E3-411C-BBB1-CB3B94294DB6}" dt="2026-09-22T07:12:28.419" v="92" actId="1036"/>
          <ac:picMkLst>
            <pc:docMk/>
            <pc:sldMk cId="3331097242" sldId="262"/>
            <ac:picMk id="104" creationId="{8C13DF95-DF72-2414-8771-5094A22C232D}"/>
          </ac:picMkLst>
        </pc:picChg>
        <pc:cxnChg chg="mod">
          <ac:chgData name="Naiara MACIAS - Communication Assistant" userId="9208f14e-163a-43fb-a9e7-9d0490f97ad9" providerId="ADAL" clId="{3BF560C9-38E3-411C-BBB1-CB3B94294DB6}" dt="2026-09-22T07:40:19.912" v="279" actId="1037"/>
          <ac:cxnSpMkLst>
            <pc:docMk/>
            <pc:sldMk cId="3331097242" sldId="262"/>
            <ac:cxnSpMk id="106" creationId="{9C028D6A-574C-CC41-4A14-71FB0B9713B0}"/>
          </ac:cxnSpMkLst>
        </pc:cxnChg>
      </pc:sldChg>
      <pc:sldChg chg="modSp mod">
        <pc:chgData name="Naiara MACIAS - Communication Assistant" userId="9208f14e-163a-43fb-a9e7-9d0490f97ad9" providerId="ADAL" clId="{3BF560C9-38E3-411C-BBB1-CB3B94294DB6}" dt="2026-09-22T07:13:44.458" v="107" actId="14100"/>
        <pc:sldMkLst>
          <pc:docMk/>
          <pc:sldMk cId="3087233450" sldId="263"/>
        </pc:sldMkLst>
        <pc:spChg chg="mod">
          <ac:chgData name="Naiara MACIAS - Communication Assistant" userId="9208f14e-163a-43fb-a9e7-9d0490f97ad9" providerId="ADAL" clId="{3BF560C9-38E3-411C-BBB1-CB3B94294DB6}" dt="2026-09-22T07:13:44.458" v="107" actId="14100"/>
          <ac:spMkLst>
            <pc:docMk/>
            <pc:sldMk cId="3087233450" sldId="263"/>
            <ac:spMk id="4" creationId="{16810895-3B97-1A8C-EBA3-1D1C6355CC2D}"/>
          </ac:spMkLst>
        </pc:spChg>
        <pc:spChg chg="mod">
          <ac:chgData name="Naiara MACIAS - Communication Assistant" userId="9208f14e-163a-43fb-a9e7-9d0490f97ad9" providerId="ADAL" clId="{3BF560C9-38E3-411C-BBB1-CB3B94294DB6}" dt="2026-09-22T07:13:34.625" v="106" actId="14100"/>
          <ac:spMkLst>
            <pc:docMk/>
            <pc:sldMk cId="3087233450" sldId="263"/>
            <ac:spMk id="5" creationId="{14A5E75E-DFA9-8862-DC12-065B059B0E9F}"/>
          </ac:spMkLst>
        </pc:spChg>
        <pc:spChg chg="mod">
          <ac:chgData name="Naiara MACIAS - Communication Assistant" userId="9208f14e-163a-43fb-a9e7-9d0490f97ad9" providerId="ADAL" clId="{3BF560C9-38E3-411C-BBB1-CB3B94294DB6}" dt="2026-09-22T07:13:31.305" v="105" actId="14100"/>
          <ac:spMkLst>
            <pc:docMk/>
            <pc:sldMk cId="3087233450" sldId="263"/>
            <ac:spMk id="6" creationId="{C5F18C02-0207-3E05-D877-F290FBE54F2D}"/>
          </ac:spMkLst>
        </pc:spChg>
      </pc:sldChg>
      <pc:sldChg chg="modSp mod">
        <pc:chgData name="Naiara MACIAS - Communication Assistant" userId="9208f14e-163a-43fb-a9e7-9d0490f97ad9" providerId="ADAL" clId="{3BF560C9-38E3-411C-BBB1-CB3B94294DB6}" dt="2026-09-22T07:14:11.769" v="113" actId="1076"/>
        <pc:sldMkLst>
          <pc:docMk/>
          <pc:sldMk cId="719662834" sldId="264"/>
        </pc:sldMkLst>
        <pc:spChg chg="mod">
          <ac:chgData name="Naiara MACIAS - Communication Assistant" userId="9208f14e-163a-43fb-a9e7-9d0490f97ad9" providerId="ADAL" clId="{3BF560C9-38E3-411C-BBB1-CB3B94294DB6}" dt="2026-09-22T07:14:10.066" v="112" actId="14100"/>
          <ac:spMkLst>
            <pc:docMk/>
            <pc:sldMk cId="719662834" sldId="264"/>
            <ac:spMk id="5" creationId="{A6E16FD6-934F-2E06-A455-D69B1BC34AB6}"/>
          </ac:spMkLst>
        </pc:spChg>
        <pc:picChg chg="mod">
          <ac:chgData name="Naiara MACIAS - Communication Assistant" userId="9208f14e-163a-43fb-a9e7-9d0490f97ad9" providerId="ADAL" clId="{3BF560C9-38E3-411C-BBB1-CB3B94294DB6}" dt="2026-09-22T07:14:11.769" v="113" actId="1076"/>
          <ac:picMkLst>
            <pc:docMk/>
            <pc:sldMk cId="719662834" sldId="264"/>
            <ac:picMk id="8" creationId="{7BCBDC9E-D9FB-E804-EA92-C64D22B5D5F1}"/>
          </ac:picMkLst>
        </pc:picChg>
      </pc:sldChg>
      <pc:sldChg chg="modSp mod">
        <pc:chgData name="Naiara MACIAS - Communication Assistant" userId="9208f14e-163a-43fb-a9e7-9d0490f97ad9" providerId="ADAL" clId="{3BF560C9-38E3-411C-BBB1-CB3B94294DB6}" dt="2026-09-22T07:14:23.786" v="114" actId="14100"/>
        <pc:sldMkLst>
          <pc:docMk/>
          <pc:sldMk cId="525878241" sldId="266"/>
        </pc:sldMkLst>
        <pc:spChg chg="mod">
          <ac:chgData name="Naiara MACIAS - Communication Assistant" userId="9208f14e-163a-43fb-a9e7-9d0490f97ad9" providerId="ADAL" clId="{3BF560C9-38E3-411C-BBB1-CB3B94294DB6}" dt="2026-09-22T07:14:23.786" v="114" actId="14100"/>
          <ac:spMkLst>
            <pc:docMk/>
            <pc:sldMk cId="525878241" sldId="266"/>
            <ac:spMk id="5" creationId="{78220600-1A6C-86C9-A599-10A49BB4CE4E}"/>
          </ac:spMkLst>
        </pc:spChg>
      </pc:sldChg>
      <pc:sldChg chg="modSp mod">
        <pc:chgData name="Naiara MACIAS - Communication Assistant" userId="9208f14e-163a-43fb-a9e7-9d0490f97ad9" providerId="ADAL" clId="{3BF560C9-38E3-411C-BBB1-CB3B94294DB6}" dt="2026-09-22T07:41:45.038" v="282" actId="1076"/>
        <pc:sldMkLst>
          <pc:docMk/>
          <pc:sldMk cId="2351497876" sldId="268"/>
        </pc:sldMkLst>
        <pc:picChg chg="mod">
          <ac:chgData name="Naiara MACIAS - Communication Assistant" userId="9208f14e-163a-43fb-a9e7-9d0490f97ad9" providerId="ADAL" clId="{3BF560C9-38E3-411C-BBB1-CB3B94294DB6}" dt="2026-09-22T07:41:45.038" v="282" actId="1076"/>
          <ac:picMkLst>
            <pc:docMk/>
            <pc:sldMk cId="2351497876" sldId="268"/>
            <ac:picMk id="6" creationId="{E019D5C2-FEC6-2BE9-6405-4D43C457A930}"/>
          </ac:picMkLst>
        </pc:picChg>
      </pc:sldChg>
      <pc:sldChg chg="modSp mod">
        <pc:chgData name="Naiara MACIAS - Communication Assistant" userId="9208f14e-163a-43fb-a9e7-9d0490f97ad9" providerId="ADAL" clId="{3BF560C9-38E3-411C-BBB1-CB3B94294DB6}" dt="2026-09-22T07:22:25.155" v="123" actId="14100"/>
        <pc:sldMkLst>
          <pc:docMk/>
          <pc:sldMk cId="3756103953" sldId="269"/>
        </pc:sldMkLst>
        <pc:spChg chg="mod">
          <ac:chgData name="Naiara MACIAS - Communication Assistant" userId="9208f14e-163a-43fb-a9e7-9d0490f97ad9" providerId="ADAL" clId="{3BF560C9-38E3-411C-BBB1-CB3B94294DB6}" dt="2026-09-22T07:22:25.155" v="123" actId="14100"/>
          <ac:spMkLst>
            <pc:docMk/>
            <pc:sldMk cId="3756103953" sldId="269"/>
            <ac:spMk id="4" creationId="{9CC6CADA-FDD3-A1A6-969A-E1D56BD8330C}"/>
          </ac:spMkLst>
        </pc:spChg>
      </pc:sldChg>
      <pc:sldChg chg="modSp mod">
        <pc:chgData name="Naiara MACIAS - Communication Assistant" userId="9208f14e-163a-43fb-a9e7-9d0490f97ad9" providerId="ADAL" clId="{3BF560C9-38E3-411C-BBB1-CB3B94294DB6}" dt="2026-09-22T07:22:41.028" v="129" actId="14100"/>
        <pc:sldMkLst>
          <pc:docMk/>
          <pc:sldMk cId="3275847094" sldId="270"/>
        </pc:sldMkLst>
        <pc:spChg chg="mod">
          <ac:chgData name="Naiara MACIAS - Communication Assistant" userId="9208f14e-163a-43fb-a9e7-9d0490f97ad9" providerId="ADAL" clId="{3BF560C9-38E3-411C-BBB1-CB3B94294DB6}" dt="2026-09-22T07:22:41.028" v="129" actId="14100"/>
          <ac:spMkLst>
            <pc:docMk/>
            <pc:sldMk cId="3275847094" sldId="270"/>
            <ac:spMk id="4" creationId="{22D02451-FCA1-2255-2ADB-577B7DCA6116}"/>
          </ac:spMkLst>
        </pc:spChg>
      </pc:sldChg>
      <pc:sldChg chg="modSp mod">
        <pc:chgData name="Naiara MACIAS - Communication Assistant" userId="9208f14e-163a-43fb-a9e7-9d0490f97ad9" providerId="ADAL" clId="{3BF560C9-38E3-411C-BBB1-CB3B94294DB6}" dt="2026-09-22T07:22:54.308" v="132" actId="14100"/>
        <pc:sldMkLst>
          <pc:docMk/>
          <pc:sldMk cId="3394160274" sldId="271"/>
        </pc:sldMkLst>
        <pc:spChg chg="mod">
          <ac:chgData name="Naiara MACIAS - Communication Assistant" userId="9208f14e-163a-43fb-a9e7-9d0490f97ad9" providerId="ADAL" clId="{3BF560C9-38E3-411C-BBB1-CB3B94294DB6}" dt="2026-09-22T07:22:54.308" v="132" actId="14100"/>
          <ac:spMkLst>
            <pc:docMk/>
            <pc:sldMk cId="3394160274" sldId="271"/>
            <ac:spMk id="6" creationId="{B9B435B6-9277-3AA6-F94F-89147BA99C49}"/>
          </ac:spMkLst>
        </pc:spChg>
      </pc:sldChg>
      <pc:sldChg chg="modSp mod">
        <pc:chgData name="Naiara MACIAS - Communication Assistant" userId="9208f14e-163a-43fb-a9e7-9d0490f97ad9" providerId="ADAL" clId="{3BF560C9-38E3-411C-BBB1-CB3B94294DB6}" dt="2026-09-22T07:23:34.420" v="154" actId="14100"/>
        <pc:sldMkLst>
          <pc:docMk/>
          <pc:sldMk cId="1126727459" sldId="272"/>
        </pc:sldMkLst>
        <pc:spChg chg="mod">
          <ac:chgData name="Naiara MACIAS - Communication Assistant" userId="9208f14e-163a-43fb-a9e7-9d0490f97ad9" providerId="ADAL" clId="{3BF560C9-38E3-411C-BBB1-CB3B94294DB6}" dt="2026-09-22T07:23:34.420" v="154" actId="14100"/>
          <ac:spMkLst>
            <pc:docMk/>
            <pc:sldMk cId="1126727459" sldId="272"/>
            <ac:spMk id="4" creationId="{5CBA0E8D-406A-4EE2-EE7B-7FDA583569FF}"/>
          </ac:spMkLst>
        </pc:spChg>
        <pc:spChg chg="mod">
          <ac:chgData name="Naiara MACIAS - Communication Assistant" userId="9208f14e-163a-43fb-a9e7-9d0490f97ad9" providerId="ADAL" clId="{3BF560C9-38E3-411C-BBB1-CB3B94294DB6}" dt="2026-09-22T07:23:12.662" v="148" actId="14100"/>
          <ac:spMkLst>
            <pc:docMk/>
            <pc:sldMk cId="1126727459" sldId="272"/>
            <ac:spMk id="5" creationId="{C399328D-E85F-2454-F6C0-3587135632DD}"/>
          </ac:spMkLst>
        </pc:spChg>
        <pc:spChg chg="mod">
          <ac:chgData name="Naiara MACIAS - Communication Assistant" userId="9208f14e-163a-43fb-a9e7-9d0490f97ad9" providerId="ADAL" clId="{3BF560C9-38E3-411C-BBB1-CB3B94294DB6}" dt="2026-09-22T07:23:15.596" v="149" actId="14100"/>
          <ac:spMkLst>
            <pc:docMk/>
            <pc:sldMk cId="1126727459" sldId="272"/>
            <ac:spMk id="6" creationId="{85270BE9-B6B4-E837-9558-D005BF977F0D}"/>
          </ac:spMkLst>
        </pc:spChg>
        <pc:picChg chg="mod">
          <ac:chgData name="Naiara MACIAS - Communication Assistant" userId="9208f14e-163a-43fb-a9e7-9d0490f97ad9" providerId="ADAL" clId="{3BF560C9-38E3-411C-BBB1-CB3B94294DB6}" dt="2026-09-22T07:23:05.589" v="146" actId="1037"/>
          <ac:picMkLst>
            <pc:docMk/>
            <pc:sldMk cId="1126727459" sldId="272"/>
            <ac:picMk id="12" creationId="{96CEE4D5-7E5F-C921-33E5-3C8D4D28E3FC}"/>
          </ac:picMkLst>
        </pc:picChg>
      </pc:sldChg>
      <pc:sldChg chg="modSp mod">
        <pc:chgData name="Naiara MACIAS - Communication Assistant" userId="9208f14e-163a-43fb-a9e7-9d0490f97ad9" providerId="ADAL" clId="{3BF560C9-38E3-411C-BBB1-CB3B94294DB6}" dt="2026-09-22T07:23:42.401" v="156" actId="27636"/>
        <pc:sldMkLst>
          <pc:docMk/>
          <pc:sldMk cId="2331618627" sldId="273"/>
        </pc:sldMkLst>
        <pc:spChg chg="mod">
          <ac:chgData name="Naiara MACIAS - Communication Assistant" userId="9208f14e-163a-43fb-a9e7-9d0490f97ad9" providerId="ADAL" clId="{3BF560C9-38E3-411C-BBB1-CB3B94294DB6}" dt="2026-09-22T07:23:42.401" v="156" actId="27636"/>
          <ac:spMkLst>
            <pc:docMk/>
            <pc:sldMk cId="2331618627" sldId="273"/>
            <ac:spMk id="4" creationId="{35380195-1CE8-DECC-8005-1F05CB33B226}"/>
          </ac:spMkLst>
        </pc:spChg>
      </pc:sldChg>
      <pc:sldChg chg="modSp mod">
        <pc:chgData name="Naiara MACIAS - Communication Assistant" userId="9208f14e-163a-43fb-a9e7-9d0490f97ad9" providerId="ADAL" clId="{3BF560C9-38E3-411C-BBB1-CB3B94294DB6}" dt="2026-09-22T07:24:10.502" v="160" actId="1076"/>
        <pc:sldMkLst>
          <pc:docMk/>
          <pc:sldMk cId="1743069046" sldId="275"/>
        </pc:sldMkLst>
        <pc:spChg chg="mod">
          <ac:chgData name="Naiara MACIAS - Communication Assistant" userId="9208f14e-163a-43fb-a9e7-9d0490f97ad9" providerId="ADAL" clId="{3BF560C9-38E3-411C-BBB1-CB3B94294DB6}" dt="2026-09-22T07:24:10.502" v="160" actId="1076"/>
          <ac:spMkLst>
            <pc:docMk/>
            <pc:sldMk cId="1743069046" sldId="275"/>
            <ac:spMk id="3" creationId="{7B47A301-AB26-D0F5-79B1-8D1A868D7582}"/>
          </ac:spMkLst>
        </pc:spChg>
        <pc:spChg chg="mod">
          <ac:chgData name="Naiara MACIAS - Communication Assistant" userId="9208f14e-163a-43fb-a9e7-9d0490f97ad9" providerId="ADAL" clId="{3BF560C9-38E3-411C-BBB1-CB3B94294DB6}" dt="2026-09-22T07:24:03.956" v="159" actId="14100"/>
          <ac:spMkLst>
            <pc:docMk/>
            <pc:sldMk cId="1743069046" sldId="275"/>
            <ac:spMk id="4" creationId="{227A04EE-2DB0-D9B5-0046-D66CE4DD5F39}"/>
          </ac:spMkLst>
        </pc:spChg>
        <pc:spChg chg="mod">
          <ac:chgData name="Naiara MACIAS - Communication Assistant" userId="9208f14e-163a-43fb-a9e7-9d0490f97ad9" providerId="ADAL" clId="{3BF560C9-38E3-411C-BBB1-CB3B94294DB6}" dt="2026-09-22T07:24:10.502" v="160" actId="1076"/>
          <ac:spMkLst>
            <pc:docMk/>
            <pc:sldMk cId="1743069046" sldId="275"/>
            <ac:spMk id="7" creationId="{32E5DB43-F8AF-67D6-F8E0-7EA0FBB30A34}"/>
          </ac:spMkLst>
        </pc:spChg>
        <pc:grpChg chg="mod">
          <ac:chgData name="Naiara MACIAS - Communication Assistant" userId="9208f14e-163a-43fb-a9e7-9d0490f97ad9" providerId="ADAL" clId="{3BF560C9-38E3-411C-BBB1-CB3B94294DB6}" dt="2026-09-22T07:24:10.502" v="160" actId="1076"/>
          <ac:grpSpMkLst>
            <pc:docMk/>
            <pc:sldMk cId="1743069046" sldId="275"/>
            <ac:grpSpMk id="10" creationId="{D963D6E3-77BE-2BE6-458C-290BDFBA6FA9}"/>
          </ac:grpSpMkLst>
        </pc:grpChg>
        <pc:picChg chg="mod">
          <ac:chgData name="Naiara MACIAS - Communication Assistant" userId="9208f14e-163a-43fb-a9e7-9d0490f97ad9" providerId="ADAL" clId="{3BF560C9-38E3-411C-BBB1-CB3B94294DB6}" dt="2026-09-22T07:24:10.502" v="160" actId="1076"/>
          <ac:picMkLst>
            <pc:docMk/>
            <pc:sldMk cId="1743069046" sldId="275"/>
            <ac:picMk id="5" creationId="{460B4302-BA1D-5B05-2934-34E3F90390F3}"/>
          </ac:picMkLst>
        </pc:picChg>
      </pc:sldChg>
      <pc:sldChg chg="modSp mod">
        <pc:chgData name="Naiara MACIAS - Communication Assistant" userId="9208f14e-163a-43fb-a9e7-9d0490f97ad9" providerId="ADAL" clId="{3BF560C9-38E3-411C-BBB1-CB3B94294DB6}" dt="2026-09-22T07:41:17.752" v="281" actId="14100"/>
        <pc:sldMkLst>
          <pc:docMk/>
          <pc:sldMk cId="1193591122" sldId="276"/>
        </pc:sldMkLst>
        <pc:spChg chg="mod">
          <ac:chgData name="Naiara MACIAS - Communication Assistant" userId="9208f14e-163a-43fb-a9e7-9d0490f97ad9" providerId="ADAL" clId="{3BF560C9-38E3-411C-BBB1-CB3B94294DB6}" dt="2026-09-22T07:20:13.322" v="122" actId="1035"/>
          <ac:spMkLst>
            <pc:docMk/>
            <pc:sldMk cId="1193591122" sldId="276"/>
            <ac:spMk id="4" creationId="{35B17C73-38C1-AC28-3702-CD6320B251BC}"/>
          </ac:spMkLst>
        </pc:spChg>
        <pc:spChg chg="mod">
          <ac:chgData name="Naiara MACIAS - Communication Assistant" userId="9208f14e-163a-43fb-a9e7-9d0490f97ad9" providerId="ADAL" clId="{3BF560C9-38E3-411C-BBB1-CB3B94294DB6}" dt="2026-09-22T07:20:06.378" v="118" actId="1076"/>
          <ac:spMkLst>
            <pc:docMk/>
            <pc:sldMk cId="1193591122" sldId="276"/>
            <ac:spMk id="9" creationId="{0429D36E-AAB9-46F0-8B35-C9C5393BD222}"/>
          </ac:spMkLst>
        </pc:spChg>
        <pc:spChg chg="mod">
          <ac:chgData name="Naiara MACIAS - Communication Assistant" userId="9208f14e-163a-43fb-a9e7-9d0490f97ad9" providerId="ADAL" clId="{3BF560C9-38E3-411C-BBB1-CB3B94294DB6}" dt="2026-09-22T07:41:16.336" v="280" actId="14100"/>
          <ac:spMkLst>
            <pc:docMk/>
            <pc:sldMk cId="1193591122" sldId="276"/>
            <ac:spMk id="15" creationId="{587D9CDB-64C7-5826-4CE4-57ED0F5FCF55}"/>
          </ac:spMkLst>
        </pc:spChg>
        <pc:spChg chg="mod">
          <ac:chgData name="Naiara MACIAS - Communication Assistant" userId="9208f14e-163a-43fb-a9e7-9d0490f97ad9" providerId="ADAL" clId="{3BF560C9-38E3-411C-BBB1-CB3B94294DB6}" dt="2026-09-22T07:41:17.752" v="281" actId="14100"/>
          <ac:spMkLst>
            <pc:docMk/>
            <pc:sldMk cId="1193591122" sldId="276"/>
            <ac:spMk id="31" creationId="{27A72DE3-10C3-2DC2-669C-892D4BBCABF1}"/>
          </ac:spMkLst>
        </pc:spChg>
      </pc:sldChg>
      <pc:sldChg chg="addSp delSp modSp mod">
        <pc:chgData name="Naiara MACIAS - Communication Assistant" userId="9208f14e-163a-43fb-a9e7-9d0490f97ad9" providerId="ADAL" clId="{3BF560C9-38E3-411C-BBB1-CB3B94294DB6}" dt="2026-09-22T07:39:10.351" v="265" actId="13244"/>
        <pc:sldMkLst>
          <pc:docMk/>
          <pc:sldMk cId="3281761825" sldId="277"/>
        </pc:sldMkLst>
        <pc:spChg chg="mod">
          <ac:chgData name="Naiara MACIAS - Communication Assistant" userId="9208f14e-163a-43fb-a9e7-9d0490f97ad9" providerId="ADAL" clId="{3BF560C9-38E3-411C-BBB1-CB3B94294DB6}" dt="2026-09-22T07:39:04.456" v="264" actId="962"/>
          <ac:spMkLst>
            <pc:docMk/>
            <pc:sldMk cId="3281761825" sldId="277"/>
            <ac:spMk id="2" creationId="{D38906EA-F22D-95AA-E01E-1B5B72788FD9}"/>
          </ac:spMkLst>
        </pc:spChg>
        <pc:spChg chg="mod">
          <ac:chgData name="Naiara MACIAS - Communication Assistant" userId="9208f14e-163a-43fb-a9e7-9d0490f97ad9" providerId="ADAL" clId="{3BF560C9-38E3-411C-BBB1-CB3B94294DB6}" dt="2026-09-22T07:25:38.476" v="184" actId="14100"/>
          <ac:spMkLst>
            <pc:docMk/>
            <pc:sldMk cId="3281761825" sldId="277"/>
            <ac:spMk id="3" creationId="{1D97C823-11F3-436F-4425-995595E1C562}"/>
          </ac:spMkLst>
        </pc:spChg>
        <pc:spChg chg="mod">
          <ac:chgData name="Naiara MACIAS - Communication Assistant" userId="9208f14e-163a-43fb-a9e7-9d0490f97ad9" providerId="ADAL" clId="{3BF560C9-38E3-411C-BBB1-CB3B94294DB6}" dt="2026-09-22T07:24:48.412" v="165" actId="14100"/>
          <ac:spMkLst>
            <pc:docMk/>
            <pc:sldMk cId="3281761825" sldId="277"/>
            <ac:spMk id="4" creationId="{292E835D-59A6-7D24-4AF7-7BD1C8FB81B1}"/>
          </ac:spMkLst>
        </pc:spChg>
        <pc:spChg chg="del mod">
          <ac:chgData name="Naiara MACIAS - Communication Assistant" userId="9208f14e-163a-43fb-a9e7-9d0490f97ad9" providerId="ADAL" clId="{3BF560C9-38E3-411C-BBB1-CB3B94294DB6}" dt="2026-09-22T07:25:12.227" v="173" actId="478"/>
          <ac:spMkLst>
            <pc:docMk/>
            <pc:sldMk cId="3281761825" sldId="277"/>
            <ac:spMk id="6" creationId="{35147089-0F14-B333-5384-75841C6E7805}"/>
          </ac:spMkLst>
        </pc:spChg>
        <pc:spChg chg="add mod ord">
          <ac:chgData name="Naiara MACIAS - Communication Assistant" userId="9208f14e-163a-43fb-a9e7-9d0490f97ad9" providerId="ADAL" clId="{3BF560C9-38E3-411C-BBB1-CB3B94294DB6}" dt="2026-09-22T07:39:10.351" v="265" actId="13244"/>
          <ac:spMkLst>
            <pc:docMk/>
            <pc:sldMk cId="3281761825" sldId="277"/>
            <ac:spMk id="7" creationId="{80AF8209-813E-6225-5185-F1A33EA6C38D}"/>
          </ac:spMkLst>
        </pc:spChg>
        <pc:picChg chg="mod">
          <ac:chgData name="Naiara MACIAS - Communication Assistant" userId="9208f14e-163a-43fb-a9e7-9d0490f97ad9" providerId="ADAL" clId="{3BF560C9-38E3-411C-BBB1-CB3B94294DB6}" dt="2026-09-22T07:25:29.883" v="183" actId="1037"/>
          <ac:picMkLst>
            <pc:docMk/>
            <pc:sldMk cId="3281761825" sldId="277"/>
            <ac:picMk id="9" creationId="{1AE2DA59-C46A-41F2-271A-5C97AF2A33F3}"/>
          </ac:picMkLst>
        </pc:picChg>
      </pc:sldChg>
      <pc:sldChg chg="modSp mod">
        <pc:chgData name="Naiara MACIAS - Communication Assistant" userId="9208f14e-163a-43fb-a9e7-9d0490f97ad9" providerId="ADAL" clId="{3BF560C9-38E3-411C-BBB1-CB3B94294DB6}" dt="2026-09-22T07:26:07.491" v="197" actId="1035"/>
        <pc:sldMkLst>
          <pc:docMk/>
          <pc:sldMk cId="54826265" sldId="278"/>
        </pc:sldMkLst>
        <pc:spChg chg="mod">
          <ac:chgData name="Naiara MACIAS - Communication Assistant" userId="9208f14e-163a-43fb-a9e7-9d0490f97ad9" providerId="ADAL" clId="{3BF560C9-38E3-411C-BBB1-CB3B94294DB6}" dt="2026-09-22T07:26:07.491" v="197" actId="1035"/>
          <ac:spMkLst>
            <pc:docMk/>
            <pc:sldMk cId="54826265" sldId="278"/>
            <ac:spMk id="4" creationId="{C5D88E52-FA4F-21E4-CB70-9DE9EC219134}"/>
          </ac:spMkLst>
        </pc:spChg>
        <pc:picChg chg="mod">
          <ac:chgData name="Naiara MACIAS - Communication Assistant" userId="9208f14e-163a-43fb-a9e7-9d0490f97ad9" providerId="ADAL" clId="{3BF560C9-38E3-411C-BBB1-CB3B94294DB6}" dt="2026-09-22T07:26:02.219" v="188" actId="14100"/>
          <ac:picMkLst>
            <pc:docMk/>
            <pc:sldMk cId="54826265" sldId="278"/>
            <ac:picMk id="8" creationId="{08FF9576-AD91-714E-19DE-9FA911A8A138}"/>
          </ac:picMkLst>
        </pc:picChg>
      </pc:sldChg>
      <pc:sldChg chg="modSp mod">
        <pc:chgData name="Naiara MACIAS - Communication Assistant" userId="9208f14e-163a-43fb-a9e7-9d0490f97ad9" providerId="ADAL" clId="{3BF560C9-38E3-411C-BBB1-CB3B94294DB6}" dt="2026-09-22T07:26:28.763" v="201" actId="14100"/>
        <pc:sldMkLst>
          <pc:docMk/>
          <pc:sldMk cId="1533565985" sldId="280"/>
        </pc:sldMkLst>
        <pc:spChg chg="mod">
          <ac:chgData name="Naiara MACIAS - Communication Assistant" userId="9208f14e-163a-43fb-a9e7-9d0490f97ad9" providerId="ADAL" clId="{3BF560C9-38E3-411C-BBB1-CB3B94294DB6}" dt="2026-09-22T07:26:28.763" v="201" actId="14100"/>
          <ac:spMkLst>
            <pc:docMk/>
            <pc:sldMk cId="1533565985" sldId="280"/>
            <ac:spMk id="4" creationId="{039DD0FA-6516-77A6-3C81-A9C7D123C9BD}"/>
          </ac:spMkLst>
        </pc:spChg>
        <pc:spChg chg="mod">
          <ac:chgData name="Naiara MACIAS - Communication Assistant" userId="9208f14e-163a-43fb-a9e7-9d0490f97ad9" providerId="ADAL" clId="{3BF560C9-38E3-411C-BBB1-CB3B94294DB6}" dt="2026-09-22T07:26:21.100" v="198" actId="14100"/>
          <ac:spMkLst>
            <pc:docMk/>
            <pc:sldMk cId="1533565985" sldId="280"/>
            <ac:spMk id="6" creationId="{CE0741E7-33C7-0A3D-1020-DA4AFE481E9B}"/>
          </ac:spMkLst>
        </pc:spChg>
        <pc:picChg chg="mod">
          <ac:chgData name="Naiara MACIAS - Communication Assistant" userId="9208f14e-163a-43fb-a9e7-9d0490f97ad9" providerId="ADAL" clId="{3BF560C9-38E3-411C-BBB1-CB3B94294DB6}" dt="2026-09-22T07:26:23.723" v="199" actId="1076"/>
          <ac:picMkLst>
            <pc:docMk/>
            <pc:sldMk cId="1533565985" sldId="280"/>
            <ac:picMk id="22" creationId="{3FA80D8D-A8F6-9ECD-5C8A-35E79316B081}"/>
          </ac:picMkLst>
        </pc:picChg>
      </pc:sldChg>
      <pc:sldChg chg="addSp delSp modSp mod">
        <pc:chgData name="Naiara MACIAS - Communication Assistant" userId="9208f14e-163a-43fb-a9e7-9d0490f97ad9" providerId="ADAL" clId="{3BF560C9-38E3-411C-BBB1-CB3B94294DB6}" dt="2026-09-22T07:43:01.167" v="283" actId="14100"/>
        <pc:sldMkLst>
          <pc:docMk/>
          <pc:sldMk cId="935938627" sldId="281"/>
        </pc:sldMkLst>
        <pc:spChg chg="mod">
          <ac:chgData name="Naiara MACIAS - Communication Assistant" userId="9208f14e-163a-43fb-a9e7-9d0490f97ad9" providerId="ADAL" clId="{3BF560C9-38E3-411C-BBB1-CB3B94294DB6}" dt="2026-09-22T07:37:34.621" v="262" actId="14100"/>
          <ac:spMkLst>
            <pc:docMk/>
            <pc:sldMk cId="935938627" sldId="281"/>
            <ac:spMk id="17" creationId="{AE90E309-D11B-0954-A506-D2CFF62DDBCE}"/>
          </ac:spMkLst>
        </pc:spChg>
        <pc:spChg chg="mod">
          <ac:chgData name="Naiara MACIAS - Communication Assistant" userId="9208f14e-163a-43fb-a9e7-9d0490f97ad9" providerId="ADAL" clId="{3BF560C9-38E3-411C-BBB1-CB3B94294DB6}" dt="2026-09-22T07:37:14.792" v="251" actId="3064"/>
          <ac:spMkLst>
            <pc:docMk/>
            <pc:sldMk cId="935938627" sldId="281"/>
            <ac:spMk id="18" creationId="{63B74202-3335-8F03-D304-506D14DAD998}"/>
          </ac:spMkLst>
        </pc:spChg>
        <pc:spChg chg="mod">
          <ac:chgData name="Naiara MACIAS - Communication Assistant" userId="9208f14e-163a-43fb-a9e7-9d0490f97ad9" providerId="ADAL" clId="{3BF560C9-38E3-411C-BBB1-CB3B94294DB6}" dt="2026-09-22T07:37:20.879" v="256" actId="3064"/>
          <ac:spMkLst>
            <pc:docMk/>
            <pc:sldMk cId="935938627" sldId="281"/>
            <ac:spMk id="19" creationId="{5155C629-3D49-9581-E052-72826EDB983E}"/>
          </ac:spMkLst>
        </pc:spChg>
        <pc:spChg chg="mod">
          <ac:chgData name="Naiara MACIAS - Communication Assistant" userId="9208f14e-163a-43fb-a9e7-9d0490f97ad9" providerId="ADAL" clId="{3BF560C9-38E3-411C-BBB1-CB3B94294DB6}" dt="2026-09-22T07:43:01.167" v="283" actId="14100"/>
          <ac:spMkLst>
            <pc:docMk/>
            <pc:sldMk cId="935938627" sldId="281"/>
            <ac:spMk id="20" creationId="{7F3944AE-F063-EE5C-87DA-BD38FDDCF6A0}"/>
          </ac:spMkLst>
        </pc:spChg>
        <pc:picChg chg="add mod ord">
          <ac:chgData name="Naiara MACIAS - Communication Assistant" userId="9208f14e-163a-43fb-a9e7-9d0490f97ad9" providerId="ADAL" clId="{3BF560C9-38E3-411C-BBB1-CB3B94294DB6}" dt="2026-09-22T07:39:18.450" v="266" actId="13244"/>
          <ac:picMkLst>
            <pc:docMk/>
            <pc:sldMk cId="935938627" sldId="281"/>
            <ac:picMk id="4" creationId="{24BC6C7D-883E-A209-1352-3491D90801F4}"/>
          </ac:picMkLst>
        </pc:picChg>
        <pc:picChg chg="del">
          <ac:chgData name="Naiara MACIAS - Communication Assistant" userId="9208f14e-163a-43fb-a9e7-9d0490f97ad9" providerId="ADAL" clId="{3BF560C9-38E3-411C-BBB1-CB3B94294DB6}" dt="2026-09-22T07:09:45.928" v="35" actId="478"/>
          <ac:picMkLst>
            <pc:docMk/>
            <pc:sldMk cId="935938627" sldId="281"/>
            <ac:picMk id="11" creationId="{1F8E5B37-E74E-3873-B27C-4C72DBE371A3}"/>
          </ac:picMkLst>
        </pc:picChg>
        <pc:picChg chg="mod">
          <ac:chgData name="Naiara MACIAS - Communication Assistant" userId="9208f14e-163a-43fb-a9e7-9d0490f97ad9" providerId="ADAL" clId="{3BF560C9-38E3-411C-BBB1-CB3B94294DB6}" dt="2026-09-22T07:26:49.313" v="202"/>
          <ac:picMkLst>
            <pc:docMk/>
            <pc:sldMk cId="935938627" sldId="281"/>
            <ac:picMk id="12" creationId="{D9B90991-193E-ED0D-6440-B297A63455FB}"/>
          </ac:picMkLst>
        </pc:picChg>
        <pc:picChg chg="mod">
          <ac:chgData name="Naiara MACIAS - Communication Assistant" userId="9208f14e-163a-43fb-a9e7-9d0490f97ad9" providerId="ADAL" clId="{3BF560C9-38E3-411C-BBB1-CB3B94294DB6}" dt="2026-09-22T07:27:00.779" v="203"/>
          <ac:picMkLst>
            <pc:docMk/>
            <pc:sldMk cId="935938627" sldId="281"/>
            <ac:picMk id="13" creationId="{1D374714-3762-EFED-F977-F4E1D3BC146B}"/>
          </ac:picMkLst>
        </pc:picChg>
      </pc:sldChg>
      <pc:sldChg chg="modSp mod">
        <pc:chgData name="Naiara MACIAS - Communication Assistant" userId="9208f14e-163a-43fb-a9e7-9d0490f97ad9" providerId="ADAL" clId="{3BF560C9-38E3-411C-BBB1-CB3B94294DB6}" dt="2026-09-22T07:33:24.109" v="215" actId="1076"/>
        <pc:sldMkLst>
          <pc:docMk/>
          <pc:sldMk cId="2258024886" sldId="283"/>
        </pc:sldMkLst>
        <pc:spChg chg="mod">
          <ac:chgData name="Naiara MACIAS - Communication Assistant" userId="9208f14e-163a-43fb-a9e7-9d0490f97ad9" providerId="ADAL" clId="{3BF560C9-38E3-411C-BBB1-CB3B94294DB6}" dt="2026-09-22T07:32:59.813" v="209" actId="14100"/>
          <ac:spMkLst>
            <pc:docMk/>
            <pc:sldMk cId="2258024886" sldId="283"/>
            <ac:spMk id="2" creationId="{BED12378-62F0-B264-8E35-BBB465347E5B}"/>
          </ac:spMkLst>
        </pc:spChg>
        <pc:spChg chg="mod">
          <ac:chgData name="Naiara MACIAS - Communication Assistant" userId="9208f14e-163a-43fb-a9e7-9d0490f97ad9" providerId="ADAL" clId="{3BF560C9-38E3-411C-BBB1-CB3B94294DB6}" dt="2026-09-22T07:33:19.037" v="213" actId="14100"/>
          <ac:spMkLst>
            <pc:docMk/>
            <pc:sldMk cId="2258024886" sldId="283"/>
            <ac:spMk id="3" creationId="{26FDE9A7-A25E-C902-14C9-66E2709E5F4E}"/>
          </ac:spMkLst>
        </pc:spChg>
        <pc:spChg chg="mod">
          <ac:chgData name="Naiara MACIAS - Communication Assistant" userId="9208f14e-163a-43fb-a9e7-9d0490f97ad9" providerId="ADAL" clId="{3BF560C9-38E3-411C-BBB1-CB3B94294DB6}" dt="2026-09-22T07:33:21.533" v="214" actId="1076"/>
          <ac:spMkLst>
            <pc:docMk/>
            <pc:sldMk cId="2258024886" sldId="283"/>
            <ac:spMk id="5" creationId="{C8C17700-6161-EBF7-2112-EDCF5E6EA9A3}"/>
          </ac:spMkLst>
        </pc:spChg>
        <pc:picChg chg="mod">
          <ac:chgData name="Naiara MACIAS - Communication Assistant" userId="9208f14e-163a-43fb-a9e7-9d0490f97ad9" providerId="ADAL" clId="{3BF560C9-38E3-411C-BBB1-CB3B94294DB6}" dt="2026-09-22T07:33:24.109" v="215" actId="1076"/>
          <ac:picMkLst>
            <pc:docMk/>
            <pc:sldMk cId="2258024886" sldId="283"/>
            <ac:picMk id="12" creationId="{AE85B1B8-3A3C-0097-AEB2-67D8B80F358C}"/>
          </ac:picMkLst>
        </pc:picChg>
      </pc:sldChg>
      <pc:sldChg chg="modSp mod">
        <pc:chgData name="Naiara MACIAS - Communication Assistant" userId="9208f14e-163a-43fb-a9e7-9d0490f97ad9" providerId="ADAL" clId="{3BF560C9-38E3-411C-BBB1-CB3B94294DB6}" dt="2026-09-22T07:06:13.551" v="2" actId="14100"/>
        <pc:sldMkLst>
          <pc:docMk/>
          <pc:sldMk cId="3914029916" sldId="287"/>
        </pc:sldMkLst>
        <pc:spChg chg="mod">
          <ac:chgData name="Naiara MACIAS - Communication Assistant" userId="9208f14e-163a-43fb-a9e7-9d0490f97ad9" providerId="ADAL" clId="{3BF560C9-38E3-411C-BBB1-CB3B94294DB6}" dt="2026-09-22T07:06:08.344" v="0" actId="14100"/>
          <ac:spMkLst>
            <pc:docMk/>
            <pc:sldMk cId="3914029916" sldId="287"/>
            <ac:spMk id="33" creationId="{45417B6B-4210-F363-EC97-88DC0E56A70C}"/>
          </ac:spMkLst>
        </pc:spChg>
        <pc:spChg chg="mod">
          <ac:chgData name="Naiara MACIAS - Communication Assistant" userId="9208f14e-163a-43fb-a9e7-9d0490f97ad9" providerId="ADAL" clId="{3BF560C9-38E3-411C-BBB1-CB3B94294DB6}" dt="2026-09-22T07:06:11.240" v="1" actId="14100"/>
          <ac:spMkLst>
            <pc:docMk/>
            <pc:sldMk cId="3914029916" sldId="287"/>
            <ac:spMk id="40" creationId="{01B6424F-F4D0-DCE0-D6C7-3132CBD849E2}"/>
          </ac:spMkLst>
        </pc:spChg>
        <pc:spChg chg="mod">
          <ac:chgData name="Naiara MACIAS - Communication Assistant" userId="9208f14e-163a-43fb-a9e7-9d0490f97ad9" providerId="ADAL" clId="{3BF560C9-38E3-411C-BBB1-CB3B94294DB6}" dt="2026-09-22T07:06:13.551" v="2" actId="14100"/>
          <ac:spMkLst>
            <pc:docMk/>
            <pc:sldMk cId="3914029916" sldId="287"/>
            <ac:spMk id="47" creationId="{5F2DE310-38D7-585F-D622-7027522F2AC1}"/>
          </ac:spMkLst>
        </pc:spChg>
      </pc:sldChg>
      <pc:sldMasterChg chg="addSp delSp modSp mod modSldLayout">
        <pc:chgData name="Naiara MACIAS - Communication Assistant" userId="9208f14e-163a-43fb-a9e7-9d0490f97ad9" providerId="ADAL" clId="{3BF560C9-38E3-411C-BBB1-CB3B94294DB6}" dt="2026-09-22T07:09:31.832" v="34" actId="22"/>
        <pc:sldMasterMkLst>
          <pc:docMk/>
          <pc:sldMasterMk cId="3156849971" sldId="2147483660"/>
        </pc:sldMasterMkLst>
        <pc:picChg chg="add mod">
          <ac:chgData name="Naiara MACIAS - Communication Assistant" userId="9208f14e-163a-43fb-a9e7-9d0490f97ad9" providerId="ADAL" clId="{3BF560C9-38E3-411C-BBB1-CB3B94294DB6}" dt="2026-09-22T07:09:23.008" v="32" actId="1076"/>
          <ac:picMkLst>
            <pc:docMk/>
            <pc:sldMasterMk cId="3156849971" sldId="2147483660"/>
            <ac:picMk id="5" creationId="{7438FB00-CFC1-2C05-937E-95B4135197BD}"/>
          </ac:picMkLst>
        </pc:picChg>
        <pc:picChg chg="add del mod">
          <ac:chgData name="Naiara MACIAS - Communication Assistant" userId="9208f14e-163a-43fb-a9e7-9d0490f97ad9" providerId="ADAL" clId="{3BF560C9-38E3-411C-BBB1-CB3B94294DB6}" dt="2026-09-22T07:09:10.947" v="25" actId="21"/>
          <ac:picMkLst>
            <pc:docMk/>
            <pc:sldMasterMk cId="3156849971" sldId="2147483660"/>
            <ac:picMk id="7" creationId="{A1CCFAC1-AE53-6601-247D-364D8BB8F277}"/>
          </ac:picMkLst>
        </pc:picChg>
        <pc:picChg chg="del">
          <ac:chgData name="Naiara MACIAS - Communication Assistant" userId="9208f14e-163a-43fb-a9e7-9d0490f97ad9" providerId="ADAL" clId="{3BF560C9-38E3-411C-BBB1-CB3B94294DB6}" dt="2026-09-22T07:09:12.112" v="26" actId="478"/>
          <ac:picMkLst>
            <pc:docMk/>
            <pc:sldMasterMk cId="3156849971" sldId="2147483660"/>
            <ac:picMk id="9" creationId="{00000000-0000-0000-0000-000000000000}"/>
          </ac:picMkLst>
        </pc:picChg>
        <pc:picChg chg="del">
          <ac:chgData name="Naiara MACIAS - Communication Assistant" userId="9208f14e-163a-43fb-a9e7-9d0490f97ad9" providerId="ADAL" clId="{3BF560C9-38E3-411C-BBB1-CB3B94294DB6}" dt="2026-09-22T07:09:20.265" v="31" actId="478"/>
          <ac:picMkLst>
            <pc:docMk/>
            <pc:sldMasterMk cId="3156849971" sldId="2147483660"/>
            <ac:picMk id="12" creationId="{00000000-0000-0000-0000-000000000000}"/>
          </ac:picMkLst>
        </pc:picChg>
        <pc:picChg chg="add">
          <ac:chgData name="Naiara MACIAS - Communication Assistant" userId="9208f14e-163a-43fb-a9e7-9d0490f97ad9" providerId="ADAL" clId="{3BF560C9-38E3-411C-BBB1-CB3B94294DB6}" dt="2026-09-22T07:09:12.455" v="27" actId="22"/>
          <ac:picMkLst>
            <pc:docMk/>
            <pc:sldMasterMk cId="3156849971" sldId="2147483660"/>
            <ac:picMk id="14" creationId="{8E73DD4A-2FC5-0F1D-0B27-213088795AFF}"/>
          </ac:picMkLst>
        </pc:picChg>
        <pc:sldLayoutChg chg="addSp delSp mod">
          <pc:chgData name="Naiara MACIAS - Communication Assistant" userId="9208f14e-163a-43fb-a9e7-9d0490f97ad9" providerId="ADAL" clId="{3BF560C9-38E3-411C-BBB1-CB3B94294DB6}" dt="2026-09-22T07:09:31.832" v="34" actId="22"/>
          <pc:sldLayoutMkLst>
            <pc:docMk/>
            <pc:sldMasterMk cId="3156849971" sldId="2147483660"/>
            <pc:sldLayoutMk cId="582440864" sldId="2147483661"/>
          </pc:sldLayoutMkLst>
          <pc:picChg chg="add">
            <ac:chgData name="Naiara MACIAS - Communication Assistant" userId="9208f14e-163a-43fb-a9e7-9d0490f97ad9" providerId="ADAL" clId="{3BF560C9-38E3-411C-BBB1-CB3B94294DB6}" dt="2026-09-22T07:09:31.832" v="34" actId="22"/>
            <ac:picMkLst>
              <pc:docMk/>
              <pc:sldMasterMk cId="3156849971" sldId="2147483660"/>
              <pc:sldLayoutMk cId="582440864" sldId="2147483661"/>
              <ac:picMk id="4" creationId="{CBB6BACA-1DBC-34A0-F42B-11FC02871E77}"/>
            </ac:picMkLst>
          </pc:picChg>
          <pc:picChg chg="del">
            <ac:chgData name="Naiara MACIAS - Communication Assistant" userId="9208f14e-163a-43fb-a9e7-9d0490f97ad9" providerId="ADAL" clId="{3BF560C9-38E3-411C-BBB1-CB3B94294DB6}" dt="2026-09-22T07:09:30.896" v="33" actId="478"/>
            <ac:picMkLst>
              <pc:docMk/>
              <pc:sldMasterMk cId="3156849971" sldId="2147483660"/>
              <pc:sldLayoutMk cId="582440864" sldId="2147483661"/>
              <ac:picMk id="7" creationId="{00000000-0000-0000-0000-000000000000}"/>
            </ac:picMkLst>
          </pc:picChg>
          <pc:picChg chg="add">
            <ac:chgData name="Naiara MACIAS - Communication Assistant" userId="9208f14e-163a-43fb-a9e7-9d0490f97ad9" providerId="ADAL" clId="{3BF560C9-38E3-411C-BBB1-CB3B94294DB6}" dt="2026-09-22T07:09:31.832" v="34" actId="22"/>
            <ac:picMkLst>
              <pc:docMk/>
              <pc:sldMasterMk cId="3156849971" sldId="2147483660"/>
              <pc:sldLayoutMk cId="582440864" sldId="2147483661"/>
              <ac:picMk id="8" creationId="{0B9294BD-C12B-360F-D5A7-6CAABDBD151B}"/>
            </ac:picMkLst>
          </pc:picChg>
          <pc:picChg chg="del">
            <ac:chgData name="Naiara MACIAS - Communication Assistant" userId="9208f14e-163a-43fb-a9e7-9d0490f97ad9" providerId="ADAL" clId="{3BF560C9-38E3-411C-BBB1-CB3B94294DB6}" dt="2026-09-22T07:09:30.896" v="33" actId="478"/>
            <ac:picMkLst>
              <pc:docMk/>
              <pc:sldMasterMk cId="3156849971" sldId="2147483660"/>
              <pc:sldLayoutMk cId="582440864" sldId="2147483661"/>
              <ac:picMk id="16" creationId="{00000000-0000-0000-0000-000000000000}"/>
            </ac:picMkLst>
          </pc:picChg>
        </pc:sldLayoutChg>
        <pc:sldLayoutChg chg="modSp">
          <pc:chgData name="Naiara MACIAS - Communication Assistant" userId="9208f14e-163a-43fb-a9e7-9d0490f97ad9" providerId="ADAL" clId="{3BF560C9-38E3-411C-BBB1-CB3B94294DB6}" dt="2026-09-22T07:08:39.959" v="3" actId="735"/>
          <pc:sldLayoutMkLst>
            <pc:docMk/>
            <pc:sldMasterMk cId="3156849971" sldId="2147483660"/>
            <pc:sldLayoutMk cId="2151164458" sldId="2147483662"/>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GB"/>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GB"/>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0"/>
        <c:ser>
          <c:idx val="0"/>
          <c:order val="0"/>
          <c:tx>
            <c:strRef>
              <c:f>Sheet1!$B$1</c:f>
              <c:strCache>
                <c:ptCount val="1"/>
                <c:pt idx="0">
                  <c:v>2019</c:v>
                </c:pt>
              </c:strCache>
            </c:strRef>
          </c:tx>
          <c:spPr>
            <a:solidFill>
              <a:schemeClr val="accent1"/>
            </a:solidFill>
            <a:ln>
              <a:noFill/>
            </a:ln>
            <a:effectLst/>
            <a:sp3d/>
          </c:spPr>
          <c:invertIfNegative val="0"/>
          <c:cat>
            <c:strRef>
              <c:f>Sheet1!$A$2:$A$6</c:f>
              <c:strCache>
                <c:ptCount val="5"/>
                <c:pt idx="0">
                  <c:v>Rädsla att förlora jobbet</c:v>
                </c:pt>
                <c:pt idx="1">
                  <c:v>Långa eller oregelbundna arbetspass</c:v>
                </c:pt>
                <c:pt idx="2">
                  <c:v>Dålig kommunikation eller bristande samarbete inom organisationen</c:v>
                </c:pt>
                <c:pt idx="3">
                  <c:v>Tidspress</c:v>
                </c:pt>
                <c:pt idx="4">
                  <c:v>Hantering av besvärliga kunder, elever, patienter etc.</c:v>
                </c:pt>
              </c:strCache>
            </c:strRef>
          </c:cat>
          <c:val>
            <c:numRef>
              <c:f>Sheet1!$B$2:$B$6</c:f>
              <c:numCache>
                <c:formatCode>General</c:formatCode>
                <c:ptCount val="5"/>
                <c:pt idx="0">
                  <c:v>11</c:v>
                </c:pt>
                <c:pt idx="1">
                  <c:v>21</c:v>
                </c:pt>
                <c:pt idx="2">
                  <c:v>18</c:v>
                </c:pt>
                <c:pt idx="3">
                  <c:v>45</c:v>
                </c:pt>
                <c:pt idx="4">
                  <c:v>59</c:v>
                </c:pt>
              </c:numCache>
            </c:numRef>
          </c:val>
          <c:extLst>
            <c:ext xmlns:c16="http://schemas.microsoft.com/office/drawing/2014/chart" uri="{C3380CC4-5D6E-409C-BE32-E72D297353CC}">
              <c16:uniqueId val="{00000000-C35C-4381-A504-95B504D6C809}"/>
            </c:ext>
          </c:extLst>
        </c:ser>
        <c:ser>
          <c:idx val="1"/>
          <c:order val="1"/>
          <c:tx>
            <c:strRef>
              <c:f>Sheet1!$C$1</c:f>
              <c:strCache>
                <c:ptCount val="1"/>
                <c:pt idx="0">
                  <c:v>2024</c:v>
                </c:pt>
              </c:strCache>
            </c:strRef>
          </c:tx>
          <c:spPr>
            <a:solidFill>
              <a:schemeClr val="accent2"/>
            </a:solidFill>
            <a:ln>
              <a:noFill/>
            </a:ln>
            <a:effectLst/>
            <a:sp3d/>
          </c:spPr>
          <c:invertIfNegative val="0"/>
          <c:cat>
            <c:strRef>
              <c:f>Sheet1!$A$2:$A$6</c:f>
              <c:strCache>
                <c:ptCount val="5"/>
                <c:pt idx="0">
                  <c:v>Rädsla att förlora jobbet</c:v>
                </c:pt>
                <c:pt idx="1">
                  <c:v>Långa eller oregelbundna arbetspass</c:v>
                </c:pt>
                <c:pt idx="2">
                  <c:v>Dålig kommunikation eller bristande samarbete inom organisationen</c:v>
                </c:pt>
                <c:pt idx="3">
                  <c:v>Tidspress</c:v>
                </c:pt>
                <c:pt idx="4">
                  <c:v>Hantering av besvärliga kunder, elever, patienter etc.</c:v>
                </c:pt>
              </c:strCache>
            </c:strRef>
          </c:cat>
          <c:val>
            <c:numRef>
              <c:f>Sheet1!$C$2:$C$6</c:f>
              <c:numCache>
                <c:formatCode>General</c:formatCode>
                <c:ptCount val="5"/>
                <c:pt idx="0">
                  <c:v>10</c:v>
                </c:pt>
                <c:pt idx="1">
                  <c:v>18</c:v>
                </c:pt>
                <c:pt idx="2">
                  <c:v>19</c:v>
                </c:pt>
                <c:pt idx="3">
                  <c:v>43</c:v>
                </c:pt>
                <c:pt idx="4">
                  <c:v>56</c:v>
                </c:pt>
              </c:numCache>
            </c:numRef>
          </c:val>
          <c:extLst>
            <c:ext xmlns:c16="http://schemas.microsoft.com/office/drawing/2014/chart" uri="{C3380CC4-5D6E-409C-BE32-E72D297353CC}">
              <c16:uniqueId val="{00000001-C35C-4381-A504-95B504D6C809}"/>
            </c:ext>
          </c:extLst>
        </c:ser>
        <c:dLbls>
          <c:showLegendKey val="0"/>
          <c:showVal val="0"/>
          <c:showCatName val="0"/>
          <c:showSerName val="0"/>
          <c:showPercent val="0"/>
          <c:showBubbleSize val="0"/>
        </c:dLbls>
        <c:gapWidth val="150"/>
        <c:shape val="box"/>
        <c:axId val="1053880415"/>
        <c:axId val="1053885215"/>
        <c:axId val="0"/>
      </c:bar3DChart>
      <c:catAx>
        <c:axId val="1053880415"/>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lgn="just">
              <a:defRPr sz="1400" b="1" i="0" u="none" strike="noStrike" kern="1200" baseline="0">
                <a:solidFill>
                  <a:schemeClr val="accent1"/>
                </a:solidFill>
                <a:latin typeface="Arial" panose="020B0604020202020204" pitchFamily="34" charset="0"/>
                <a:ea typeface="+mn-ea"/>
                <a:cs typeface="+mn-cs"/>
              </a:defRPr>
            </a:pPr>
            <a:endParaRPr lang="en-US"/>
          </a:p>
        </c:txPr>
        <c:crossAx val="1053885215"/>
        <c:crosses val="autoZero"/>
        <c:auto val="1"/>
        <c:lblAlgn val="ctr"/>
        <c:lblOffset val="100"/>
        <c:noMultiLvlLbl val="0"/>
      </c:catAx>
      <c:valAx>
        <c:axId val="1053885215"/>
        <c:scaling>
          <c:orientation val="minMax"/>
          <c:max val="8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53880415"/>
        <c:crosses val="autoZero"/>
        <c:crossBetween val="between"/>
        <c:majorUnit val="20"/>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CE6A6F5-5D28-48AE-957C-EA227EE48F4E}" type="doc">
      <dgm:prSet loTypeId="urn:microsoft.com/office/officeart/2005/8/layout/vList5" loCatId="list" qsTypeId="urn:microsoft.com/office/officeart/2005/8/quickstyle/simple1#1" qsCatId="simple" csTypeId="urn:microsoft.com/office/officeart/2005/8/colors/colorful2#1" csCatId="colorful" phldr="1"/>
      <dgm:spPr/>
      <dgm:t>
        <a:bodyPr/>
        <a:lstStyle/>
        <a:p>
          <a:endParaRPr lang="en-GB"/>
        </a:p>
      </dgm:t>
    </dgm:pt>
    <dgm:pt modelId="{7A410FC2-9FF2-4A71-9050-BBD8DD5788F9}">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pPr marL="0" lvl="0" algn="ctr" defTabSz="622300">
            <a:lnSpc>
              <a:spcPct val="90000"/>
            </a:lnSpc>
            <a:spcBef>
              <a:spcPct val="0"/>
            </a:spcBef>
            <a:spcAft>
              <a:spcPct val="35000"/>
            </a:spcAft>
            <a:buNone/>
          </a:pPr>
          <a:r>
            <a:rPr lang="sv-SE" sz="1600" b="1">
              <a:solidFill>
                <a:srgbClr val="003399"/>
              </a:solidFill>
              <a:latin typeface="Arial" panose="020B0604020202020204" pitchFamily="34" charset="0"/>
              <a:ea typeface="Arial"/>
              <a:cs typeface="Arial" panose="020B0604020202020204" pitchFamily="34" charset="0"/>
            </a:rPr>
            <a:t>PRIORITERAT OMRÅDE 1 </a:t>
          </a:r>
        </a:p>
        <a:p>
          <a:pPr marL="0" lvl="0" algn="ctr" defTabSz="622300">
            <a:lnSpc>
              <a:spcPct val="90000"/>
            </a:lnSpc>
            <a:spcBef>
              <a:spcPct val="0"/>
            </a:spcBef>
            <a:spcAft>
              <a:spcPct val="35000"/>
            </a:spcAft>
            <a:buNone/>
          </a:pPr>
          <a:r>
            <a:rPr lang="sv-SE" sz="1600" b="0" i="1">
              <a:solidFill>
                <a:srgbClr val="003399"/>
              </a:solidFill>
              <a:latin typeface="Arial" panose="020B0604020202020204" pitchFamily="34" charset="0"/>
              <a:ea typeface="Arial"/>
              <a:cs typeface="Arial" panose="020B0604020202020204" pitchFamily="34" charset="0"/>
            </a:rPr>
            <a:t>Februari–maj 2027 </a:t>
          </a:r>
        </a:p>
      </dgm:t>
    </dgm:pt>
    <dgm:pt modelId="{E5192DBA-1282-4789-83C1-A114652B3D01}" type="parTrans" cxnId="{72257B5F-9AB1-4ADB-B095-542B36F580E1}">
      <dgm:prSet/>
      <dgm:spPr/>
      <dgm:t>
        <a:bodyPr/>
        <a:lstStyle/>
        <a:p>
          <a:endParaRPr lang="en-GB" sz="1600">
            <a:latin typeface="Arial" panose="020B0604020202020204" pitchFamily="34" charset="0"/>
            <a:cs typeface="Arial" panose="020B0604020202020204" pitchFamily="34" charset="0"/>
          </a:endParaRPr>
        </a:p>
      </dgm:t>
    </dgm:pt>
    <dgm:pt modelId="{D84B9280-5EE6-4D2C-8EFD-BB2351204C4E}" type="sibTrans" cxnId="{72257B5F-9AB1-4ADB-B095-542B36F580E1}">
      <dgm:prSet/>
      <dgm:spPr/>
      <dgm:t>
        <a:bodyPr/>
        <a:lstStyle/>
        <a:p>
          <a:endParaRPr lang="en-GB" sz="1600">
            <a:latin typeface="Arial" panose="020B0604020202020204" pitchFamily="34" charset="0"/>
            <a:cs typeface="Arial" panose="020B0604020202020204" pitchFamily="34" charset="0"/>
          </a:endParaRPr>
        </a:p>
      </dgm:t>
    </dgm:pt>
    <dgm:pt modelId="{88038DFD-C93C-441F-AAC0-60334A7BB63A}">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a:buFont typeface="Symbol" panose="05050102010706020507" pitchFamily="18" charset="2"/>
            <a:buNone/>
          </a:pPr>
          <a:r>
            <a:rPr lang="sv-SE" sz="1600" b="1">
              <a:solidFill>
                <a:srgbClr val="003399"/>
              </a:solidFill>
              <a:latin typeface="Arial" panose="020B0604020202020204" pitchFamily="34" charset="0"/>
              <a:cs typeface="Arial" panose="020B0604020202020204" pitchFamily="34" charset="0"/>
            </a:rPr>
            <a:t>Bedömning och hantering av psykosociala risker</a:t>
          </a:r>
        </a:p>
      </dgm:t>
    </dgm:pt>
    <dgm:pt modelId="{6D3C8C0A-C785-444A-9D50-B836B89432D9}" type="parTrans" cxnId="{83DDFF40-3133-4F70-88EE-E860D7484E69}">
      <dgm:prSet/>
      <dgm:spPr/>
      <dgm:t>
        <a:bodyPr/>
        <a:lstStyle/>
        <a:p>
          <a:endParaRPr lang="en-GB" sz="1600">
            <a:latin typeface="Arial" panose="020B0604020202020204" pitchFamily="34" charset="0"/>
            <a:cs typeface="Arial" panose="020B0604020202020204" pitchFamily="34" charset="0"/>
          </a:endParaRPr>
        </a:p>
      </dgm:t>
    </dgm:pt>
    <dgm:pt modelId="{8D5E5108-3096-44C7-AB83-ACC644BC4F12}" type="sibTrans" cxnId="{83DDFF40-3133-4F70-88EE-E860D7484E69}">
      <dgm:prSet/>
      <dgm:spPr/>
      <dgm:t>
        <a:bodyPr/>
        <a:lstStyle/>
        <a:p>
          <a:endParaRPr lang="en-GB" sz="1600">
            <a:latin typeface="Arial" panose="020B0604020202020204" pitchFamily="34" charset="0"/>
            <a:cs typeface="Arial" panose="020B0604020202020204" pitchFamily="34" charset="0"/>
          </a:endParaRPr>
        </a:p>
      </dgm:t>
    </dgm:pt>
    <dgm:pt modelId="{B131F061-6BB1-4E7B-ACAF-E0D409F2865B}">
      <dgm:prSet phldrT="[Text]" custT="1"/>
      <dgm:spPr>
        <a:solidFill>
          <a:srgbClr val="A9DE4E"/>
        </a:solidFill>
      </dgm:spPr>
      <dgm:t>
        <a:bodyPr/>
        <a:lstStyle/>
        <a:p>
          <a:r>
            <a:rPr lang="sv-SE" sz="1600" b="1">
              <a:solidFill>
                <a:srgbClr val="003399"/>
              </a:solidFill>
              <a:latin typeface="Arial" panose="020B0604020202020204" pitchFamily="34" charset="0"/>
              <a:cs typeface="Arial" panose="020B0604020202020204" pitchFamily="34" charset="0"/>
            </a:rPr>
            <a:t>PRIORITERAT OMRÅDE 2</a:t>
          </a:r>
        </a:p>
        <a:p>
          <a:r>
            <a:rPr lang="sv-SE" sz="1600" i="1">
              <a:solidFill>
                <a:srgbClr val="003399"/>
              </a:solidFill>
              <a:latin typeface="Arial" panose="020B0604020202020204" pitchFamily="34" charset="0"/>
              <a:ea typeface="Arial"/>
              <a:cs typeface="Arial" panose="020B0604020202020204" pitchFamily="34" charset="0"/>
            </a:rPr>
            <a:t>Juni–september 2027 </a:t>
          </a:r>
        </a:p>
      </dgm:t>
    </dgm:pt>
    <dgm:pt modelId="{83005AB3-E457-4FA5-BD48-DA2C536C35DF}" type="parTrans" cxnId="{3C5FA098-67BA-459E-8562-FB39A676B27A}">
      <dgm:prSet/>
      <dgm:spPr/>
      <dgm:t>
        <a:bodyPr/>
        <a:lstStyle/>
        <a:p>
          <a:endParaRPr lang="en-GB" sz="1600">
            <a:latin typeface="Arial" panose="020B0604020202020204" pitchFamily="34" charset="0"/>
            <a:cs typeface="Arial" panose="020B0604020202020204" pitchFamily="34" charset="0"/>
          </a:endParaRPr>
        </a:p>
      </dgm:t>
    </dgm:pt>
    <dgm:pt modelId="{5DCBC904-6A1D-4EB9-97B2-46099583CBC6}" type="sibTrans" cxnId="{3C5FA098-67BA-459E-8562-FB39A676B27A}">
      <dgm:prSet/>
      <dgm:spPr/>
      <dgm:t>
        <a:bodyPr/>
        <a:lstStyle/>
        <a:p>
          <a:endParaRPr lang="en-GB" sz="1600">
            <a:latin typeface="Arial" panose="020B0604020202020204" pitchFamily="34" charset="0"/>
            <a:cs typeface="Arial" panose="020B0604020202020204" pitchFamily="34" charset="0"/>
          </a:endParaRPr>
        </a:p>
      </dgm:t>
    </dgm:pt>
    <dgm:pt modelId="{2F84272C-0715-47FD-BB09-06C4E362E37A}">
      <dgm:prSet phldrT="[Text]" custT="1"/>
      <dgm:spPr>
        <a:solidFill>
          <a:srgbClr val="A9DE4E">
            <a:alpha val="40000"/>
          </a:srgbClr>
        </a:solidFill>
        <a:ln>
          <a:solidFill>
            <a:schemeClr val="bg1">
              <a:lumMod val="85000"/>
              <a:alpha val="90000"/>
            </a:schemeClr>
          </a:solidFill>
        </a:ln>
      </dgm:spPr>
      <dgm:t>
        <a:bodyPr/>
        <a:lstStyle/>
        <a:p>
          <a:pPr>
            <a:buFont typeface="Symbol" panose="05050102010706020507" pitchFamily="18" charset="2"/>
            <a:buNone/>
          </a:pPr>
          <a:r>
            <a:rPr lang="sv-SE" sz="1600" b="1">
              <a:solidFill>
                <a:srgbClr val="003399"/>
              </a:solidFill>
              <a:latin typeface="Arial" panose="020B0604020202020204" pitchFamily="34" charset="0"/>
              <a:ea typeface="Arial"/>
              <a:cs typeface="Arial" panose="020B0604020202020204" pitchFamily="34" charset="0"/>
            </a:rPr>
            <a:t>Trakasserier, sexuella trakasserier och våld</a:t>
          </a:r>
        </a:p>
      </dgm:t>
    </dgm:pt>
    <dgm:pt modelId="{0EE3AA32-F317-46BD-9D44-B4770E7D8E8A}" type="parTrans" cxnId="{819718DF-7B60-495A-B3F7-4AEBEC405BE1}">
      <dgm:prSet/>
      <dgm:spPr/>
      <dgm:t>
        <a:bodyPr/>
        <a:lstStyle/>
        <a:p>
          <a:endParaRPr lang="en-GB" sz="1600">
            <a:latin typeface="Arial" panose="020B0604020202020204" pitchFamily="34" charset="0"/>
            <a:cs typeface="Arial" panose="020B0604020202020204" pitchFamily="34" charset="0"/>
          </a:endParaRPr>
        </a:p>
      </dgm:t>
    </dgm:pt>
    <dgm:pt modelId="{231F0753-9056-4D22-98F5-D82845A02673}" type="sibTrans" cxnId="{819718DF-7B60-495A-B3F7-4AEBEC405BE1}">
      <dgm:prSet/>
      <dgm:spPr/>
      <dgm:t>
        <a:bodyPr/>
        <a:lstStyle/>
        <a:p>
          <a:endParaRPr lang="en-GB" sz="1600">
            <a:latin typeface="Arial" panose="020B0604020202020204" pitchFamily="34" charset="0"/>
            <a:cs typeface="Arial" panose="020B0604020202020204" pitchFamily="34" charset="0"/>
          </a:endParaRPr>
        </a:p>
      </dgm:t>
    </dgm:pt>
    <dgm:pt modelId="{17673758-FE9B-444B-B2EF-84BC2C623892}">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r>
            <a:rPr lang="sv-SE" sz="1600" b="1">
              <a:solidFill>
                <a:srgbClr val="003399"/>
              </a:solidFill>
              <a:latin typeface="Arial" panose="020B0604020202020204" pitchFamily="34" charset="0"/>
              <a:ea typeface="Arial"/>
              <a:cs typeface="Arial" panose="020B0604020202020204" pitchFamily="34" charset="0"/>
            </a:rPr>
            <a:t>PRIORITERAT OMRÅDE 3</a:t>
          </a:r>
        </a:p>
        <a:p>
          <a:r>
            <a:rPr lang="sv-SE" sz="1600" i="1">
              <a:solidFill>
                <a:srgbClr val="003399"/>
              </a:solidFill>
              <a:latin typeface="Arial" panose="020B0604020202020204" pitchFamily="34" charset="0"/>
              <a:ea typeface="Arial"/>
              <a:cs typeface="Arial" panose="020B0604020202020204" pitchFamily="34" charset="0"/>
            </a:rPr>
            <a:t>Oktober 2027–januari 2028 </a:t>
          </a:r>
        </a:p>
      </dgm:t>
    </dgm:pt>
    <dgm:pt modelId="{8AA97127-CC49-4681-8382-6EE83D7DD448}" type="parTrans" cxnId="{B6161E40-1F25-4808-B6B6-5578F85E62E4}">
      <dgm:prSet/>
      <dgm:spPr/>
      <dgm:t>
        <a:bodyPr/>
        <a:lstStyle/>
        <a:p>
          <a:endParaRPr lang="en-GB" sz="1600">
            <a:latin typeface="Arial" panose="020B0604020202020204" pitchFamily="34" charset="0"/>
            <a:cs typeface="Arial" panose="020B0604020202020204" pitchFamily="34" charset="0"/>
          </a:endParaRPr>
        </a:p>
      </dgm:t>
    </dgm:pt>
    <dgm:pt modelId="{9684D408-C8D0-4D7F-A554-DF2D39C317B9}" type="sibTrans" cxnId="{B6161E40-1F25-4808-B6B6-5578F85E62E4}">
      <dgm:prSet/>
      <dgm:spPr/>
      <dgm:t>
        <a:bodyPr/>
        <a:lstStyle/>
        <a:p>
          <a:endParaRPr lang="en-GB" sz="1600">
            <a:latin typeface="Arial" panose="020B0604020202020204" pitchFamily="34" charset="0"/>
            <a:cs typeface="Arial" panose="020B0604020202020204" pitchFamily="34" charset="0"/>
          </a:endParaRPr>
        </a:p>
      </dgm:t>
    </dgm:pt>
    <dgm:pt modelId="{A8678A12-CFA1-4A73-A19E-C588688F9244}">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a:buFont typeface="Symbol" panose="05050102010706020507" pitchFamily="18" charset="2"/>
            <a:buNone/>
          </a:pPr>
          <a:r>
            <a:rPr lang="sv-SE" sz="1600" b="1">
              <a:solidFill>
                <a:srgbClr val="003399"/>
              </a:solidFill>
              <a:latin typeface="Arial" panose="020B0604020202020204" pitchFamily="34" charset="0"/>
              <a:ea typeface="Arial"/>
              <a:cs typeface="Arial" panose="020B0604020202020204" pitchFamily="34" charset="0"/>
            </a:rPr>
            <a:t>Fysiska risker och psykisk hälsa</a:t>
          </a:r>
        </a:p>
      </dgm:t>
    </dgm:pt>
    <dgm:pt modelId="{75DF78F7-DC90-4A90-83CA-85D6C80C1F0F}" type="parTrans" cxnId="{1079B132-5D62-400C-A9D2-CCFB207F84E9}">
      <dgm:prSet/>
      <dgm:spPr/>
      <dgm:t>
        <a:bodyPr/>
        <a:lstStyle/>
        <a:p>
          <a:endParaRPr lang="en-GB" sz="1600">
            <a:latin typeface="Arial" panose="020B0604020202020204" pitchFamily="34" charset="0"/>
            <a:cs typeface="Arial" panose="020B0604020202020204" pitchFamily="34" charset="0"/>
          </a:endParaRPr>
        </a:p>
      </dgm:t>
    </dgm:pt>
    <dgm:pt modelId="{B50A4B0C-FB77-4508-A748-FD77A5ACD977}" type="sibTrans" cxnId="{1079B132-5D62-400C-A9D2-CCFB207F84E9}">
      <dgm:prSet/>
      <dgm:spPr/>
      <dgm:t>
        <a:bodyPr/>
        <a:lstStyle/>
        <a:p>
          <a:endParaRPr lang="en-GB" sz="1600">
            <a:latin typeface="Arial" panose="020B0604020202020204" pitchFamily="34" charset="0"/>
            <a:cs typeface="Arial" panose="020B0604020202020204" pitchFamily="34" charset="0"/>
          </a:endParaRPr>
        </a:p>
      </dgm:t>
    </dgm:pt>
    <dgm:pt modelId="{DBA2FF75-A6C1-4078-8AE5-F7FBBA933133}">
      <dgm:prSet phldrT="[Text]" custT="1"/>
      <dgm:spPr>
        <a:solidFill>
          <a:srgbClr val="A9DE4E"/>
        </a:solidFill>
      </dgm:spPr>
      <dgm:t>
        <a:bodyPr/>
        <a:lstStyle/>
        <a:p>
          <a:r>
            <a:rPr lang="sv-SE" sz="1600" b="1">
              <a:solidFill>
                <a:srgbClr val="003399"/>
              </a:solidFill>
              <a:latin typeface="Arial" panose="020B0604020202020204" pitchFamily="34" charset="0"/>
              <a:cs typeface="Arial" panose="020B0604020202020204" pitchFamily="34" charset="0"/>
            </a:rPr>
            <a:t>PRIORITERAT OMRÅDE 4</a:t>
          </a:r>
        </a:p>
        <a:p>
          <a:r>
            <a:rPr lang="sv-SE" sz="1600" i="1">
              <a:solidFill>
                <a:srgbClr val="003399"/>
              </a:solidFill>
              <a:latin typeface="Arial" panose="020B0604020202020204" pitchFamily="34" charset="0"/>
              <a:ea typeface="Arial"/>
              <a:cs typeface="Arial" panose="020B0604020202020204" pitchFamily="34" charset="0"/>
            </a:rPr>
            <a:t>Februari–maj 2028 </a:t>
          </a:r>
        </a:p>
      </dgm:t>
    </dgm:pt>
    <dgm:pt modelId="{D9DB1F1B-843F-402C-9AB7-F401B193752F}" type="parTrans" cxnId="{24E63850-4003-448C-A9ED-A14C059BFC86}">
      <dgm:prSet/>
      <dgm:spPr/>
      <dgm:t>
        <a:bodyPr/>
        <a:lstStyle/>
        <a:p>
          <a:endParaRPr lang="en-GB" sz="1600">
            <a:latin typeface="Arial" panose="020B0604020202020204" pitchFamily="34" charset="0"/>
            <a:cs typeface="Arial" panose="020B0604020202020204" pitchFamily="34" charset="0"/>
          </a:endParaRPr>
        </a:p>
      </dgm:t>
    </dgm:pt>
    <dgm:pt modelId="{8D27CF93-09C5-4078-9363-3241321DD0D5}" type="sibTrans" cxnId="{24E63850-4003-448C-A9ED-A14C059BFC86}">
      <dgm:prSet/>
      <dgm:spPr/>
      <dgm:t>
        <a:bodyPr/>
        <a:lstStyle/>
        <a:p>
          <a:endParaRPr lang="en-GB" sz="1600">
            <a:latin typeface="Arial" panose="020B0604020202020204" pitchFamily="34" charset="0"/>
            <a:cs typeface="Arial" panose="020B0604020202020204" pitchFamily="34" charset="0"/>
          </a:endParaRPr>
        </a:p>
      </dgm:t>
    </dgm:pt>
    <dgm:pt modelId="{55E6F5A9-C18B-4F43-BD86-A89FF2400515}">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pPr marL="0" lvl="0" algn="ctr" defTabSz="622300">
            <a:lnSpc>
              <a:spcPct val="90000"/>
            </a:lnSpc>
            <a:spcBef>
              <a:spcPct val="0"/>
            </a:spcBef>
            <a:spcAft>
              <a:spcPct val="35000"/>
            </a:spcAft>
            <a:buNone/>
          </a:pPr>
          <a:r>
            <a:rPr lang="sv-SE" sz="1600" b="1">
              <a:solidFill>
                <a:srgbClr val="003399"/>
              </a:solidFill>
              <a:latin typeface="Arial" panose="020B0604020202020204" pitchFamily="34" charset="0"/>
              <a:ea typeface="Arial"/>
              <a:cs typeface="Arial" panose="020B0604020202020204" pitchFamily="34" charset="0"/>
            </a:rPr>
            <a:t>PRIORITERAT OMRÅDE 5</a:t>
          </a:r>
        </a:p>
        <a:p>
          <a:pPr marL="0" lvl="0" algn="ctr" defTabSz="622300">
            <a:lnSpc>
              <a:spcPct val="90000"/>
            </a:lnSpc>
            <a:spcBef>
              <a:spcPct val="0"/>
            </a:spcBef>
            <a:spcAft>
              <a:spcPct val="35000"/>
            </a:spcAft>
            <a:buNone/>
          </a:pPr>
          <a:r>
            <a:rPr lang="sv-SE" sz="1600" b="0" i="1">
              <a:solidFill>
                <a:srgbClr val="003399"/>
              </a:solidFill>
              <a:latin typeface="Arial" panose="020B0604020202020204" pitchFamily="34" charset="0"/>
              <a:ea typeface="Arial"/>
              <a:cs typeface="Arial" panose="020B0604020202020204" pitchFamily="34" charset="0"/>
            </a:rPr>
            <a:t>Juni–september 2028</a:t>
          </a:r>
        </a:p>
      </dgm:t>
    </dgm:pt>
    <dgm:pt modelId="{FF5CB173-4A28-4050-BFC5-B16FAE82F26D}" type="parTrans" cxnId="{E93DD78C-212B-4E95-A4D3-D9A2817705A5}">
      <dgm:prSet/>
      <dgm:spPr/>
      <dgm:t>
        <a:bodyPr/>
        <a:lstStyle/>
        <a:p>
          <a:endParaRPr lang="en-GB" sz="1600">
            <a:latin typeface="Arial" panose="020B0604020202020204" pitchFamily="34" charset="0"/>
            <a:cs typeface="Arial" panose="020B0604020202020204" pitchFamily="34" charset="0"/>
          </a:endParaRPr>
        </a:p>
      </dgm:t>
    </dgm:pt>
    <dgm:pt modelId="{B9A5538A-DF14-42B5-9D5E-B533D13FABC3}" type="sibTrans" cxnId="{E93DD78C-212B-4E95-A4D3-D9A2817705A5}">
      <dgm:prSet/>
      <dgm:spPr/>
      <dgm:t>
        <a:bodyPr/>
        <a:lstStyle/>
        <a:p>
          <a:endParaRPr lang="en-GB" sz="1600">
            <a:latin typeface="Arial" panose="020B0604020202020204" pitchFamily="34" charset="0"/>
            <a:cs typeface="Arial" panose="020B0604020202020204" pitchFamily="34" charset="0"/>
          </a:endParaRPr>
        </a:p>
      </dgm:t>
    </dgm:pt>
    <dgm:pt modelId="{9D4CC388-ECF5-4105-840A-958C0028D830}">
      <dgm:prSet phldrT="[Text]" custT="1"/>
      <dgm:spPr>
        <a:solidFill>
          <a:srgbClr val="A9DE4E">
            <a:alpha val="40000"/>
          </a:srgbClr>
        </a:solidFill>
        <a:ln>
          <a:solidFill>
            <a:schemeClr val="bg1">
              <a:lumMod val="85000"/>
              <a:alpha val="90000"/>
            </a:schemeClr>
          </a:solidFill>
        </a:ln>
      </dgm:spPr>
      <dgm:t>
        <a:bodyPr/>
        <a:lstStyle/>
        <a:p>
          <a:pPr>
            <a:buFont typeface="Symbol" panose="05050102010706020507" pitchFamily="18" charset="2"/>
            <a:buNone/>
          </a:pPr>
          <a:r>
            <a:rPr lang="sv-SE" sz="1600" b="1">
              <a:solidFill>
                <a:srgbClr val="003399"/>
              </a:solidFill>
              <a:latin typeface="Arial" panose="020B0604020202020204" pitchFamily="34" charset="0"/>
              <a:cs typeface="Arial" panose="020B0604020202020204" pitchFamily="34" charset="0"/>
            </a:rPr>
            <a:t>Psykosociala risker inom vård- och omsorgssektorn</a:t>
          </a:r>
        </a:p>
      </dgm:t>
    </dgm:pt>
    <dgm:pt modelId="{8696FCF1-892A-4226-B6C5-198A20F7AB16}" type="parTrans" cxnId="{10DF820D-AD68-4E7D-96E7-63991C131F6D}">
      <dgm:prSet/>
      <dgm:spPr/>
      <dgm:t>
        <a:bodyPr/>
        <a:lstStyle/>
        <a:p>
          <a:endParaRPr lang="en-GB" sz="1600">
            <a:latin typeface="Arial" panose="020B0604020202020204" pitchFamily="34" charset="0"/>
            <a:cs typeface="Arial" panose="020B0604020202020204" pitchFamily="34" charset="0"/>
          </a:endParaRPr>
        </a:p>
      </dgm:t>
    </dgm:pt>
    <dgm:pt modelId="{B60A0990-5043-47A4-9D3E-DF64A1FB2B81}" type="sibTrans" cxnId="{10DF820D-AD68-4E7D-96E7-63991C131F6D}">
      <dgm:prSet/>
      <dgm:spPr/>
      <dgm:t>
        <a:bodyPr/>
        <a:lstStyle/>
        <a:p>
          <a:endParaRPr lang="en-GB" sz="1600">
            <a:latin typeface="Arial" panose="020B0604020202020204" pitchFamily="34" charset="0"/>
            <a:cs typeface="Arial" panose="020B0604020202020204" pitchFamily="34" charset="0"/>
          </a:endParaRPr>
        </a:p>
      </dgm:t>
    </dgm:pt>
    <dgm:pt modelId="{33C3C132-9494-44D9-AAE8-DB4F333493A2}">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marL="114300" lvl="1" indent="-114300" algn="l" defTabSz="622300">
            <a:lnSpc>
              <a:spcPct val="90000"/>
            </a:lnSpc>
            <a:spcBef>
              <a:spcPct val="0"/>
            </a:spcBef>
            <a:spcAft>
              <a:spcPct val="15000"/>
            </a:spcAft>
            <a:buFont typeface="Symbol" panose="05050102010706020507" pitchFamily="18" charset="2"/>
            <a:buNone/>
          </a:pPr>
          <a:r>
            <a:rPr lang="sv-SE" sz="1600" b="1">
              <a:solidFill>
                <a:srgbClr val="003399"/>
              </a:solidFill>
              <a:latin typeface="Arial" panose="020B0604020202020204" pitchFamily="34" charset="0"/>
              <a:ea typeface="Arial"/>
              <a:cs typeface="Arial" panose="020B0604020202020204" pitchFamily="34" charset="0"/>
            </a:rPr>
            <a:t>Främjande av psykisk hälsa på arbetsplatsen</a:t>
          </a:r>
        </a:p>
      </dgm:t>
    </dgm:pt>
    <dgm:pt modelId="{CA51F160-4E5E-4BA0-B4BD-D9B00C3FBC90}" type="parTrans" cxnId="{D310F4ED-B87F-49F1-8965-B6C591A30918}">
      <dgm:prSet/>
      <dgm:spPr/>
      <dgm:t>
        <a:bodyPr/>
        <a:lstStyle/>
        <a:p>
          <a:endParaRPr lang="en-GB" sz="1600">
            <a:latin typeface="Arial" panose="020B0604020202020204" pitchFamily="34" charset="0"/>
            <a:cs typeface="Arial" panose="020B0604020202020204" pitchFamily="34" charset="0"/>
          </a:endParaRPr>
        </a:p>
      </dgm:t>
    </dgm:pt>
    <dgm:pt modelId="{A254AE2E-07F5-405F-B465-C58AEC2663D0}" type="sibTrans" cxnId="{D310F4ED-B87F-49F1-8965-B6C591A30918}">
      <dgm:prSet/>
      <dgm:spPr/>
      <dgm:t>
        <a:bodyPr/>
        <a:lstStyle/>
        <a:p>
          <a:endParaRPr lang="en-GB" sz="1600">
            <a:latin typeface="Arial" panose="020B0604020202020204" pitchFamily="34" charset="0"/>
            <a:cs typeface="Arial" panose="020B0604020202020204" pitchFamily="34" charset="0"/>
          </a:endParaRPr>
        </a:p>
      </dgm:t>
    </dgm:pt>
    <dgm:pt modelId="{85E019E5-B3EB-428A-AF07-8E36BAD04FFE}" type="pres">
      <dgm:prSet presAssocID="{BCE6A6F5-5D28-48AE-957C-EA227EE48F4E}" presName="Name0" presStyleCnt="0">
        <dgm:presLayoutVars>
          <dgm:dir/>
          <dgm:animLvl val="lvl"/>
          <dgm:resizeHandles val="exact"/>
        </dgm:presLayoutVars>
      </dgm:prSet>
      <dgm:spPr/>
    </dgm:pt>
    <dgm:pt modelId="{A176C230-CA83-46AF-9338-DE55BCB61A59}" type="pres">
      <dgm:prSet presAssocID="{7A410FC2-9FF2-4A71-9050-BBD8DD5788F9}" presName="linNode" presStyleCnt="0"/>
      <dgm:spPr/>
    </dgm:pt>
    <dgm:pt modelId="{801F2D18-D4C3-401A-96C7-BFD8231B416B}" type="pres">
      <dgm:prSet presAssocID="{7A410FC2-9FF2-4A71-9050-BBD8DD5788F9}" presName="parentText" presStyleLbl="node1" presStyleIdx="0" presStyleCnt="5">
        <dgm:presLayoutVars>
          <dgm:chMax val="1"/>
          <dgm:bulletEnabled val="1"/>
        </dgm:presLayoutVars>
      </dgm:prSet>
      <dgm:spPr>
        <a:xfrm>
          <a:off x="0" y="1330"/>
          <a:ext cx="2966482" cy="581592"/>
        </a:xfrm>
        <a:prstGeom prst="roundRect">
          <a:avLst/>
        </a:prstGeom>
      </dgm:spPr>
    </dgm:pt>
    <dgm:pt modelId="{1D258144-B7B5-436D-92D1-5966B367AF87}" type="pres">
      <dgm:prSet presAssocID="{7A410FC2-9FF2-4A71-9050-BBD8DD5788F9}" presName="descendantText" presStyleLbl="alignAccFollowNode1" presStyleIdx="0" presStyleCnt="5">
        <dgm:presLayoutVars>
          <dgm:bulletEnabled val="1"/>
        </dgm:presLayoutVars>
      </dgm:prSet>
      <dgm:spPr>
        <a:xfrm rot="5400000">
          <a:off x="5370719" y="-2344747"/>
          <a:ext cx="465273" cy="5273747"/>
        </a:xfrm>
        <a:prstGeom prst="round2SameRect">
          <a:avLst/>
        </a:prstGeom>
      </dgm:spPr>
    </dgm:pt>
    <dgm:pt modelId="{5A04F6E6-2237-4666-8FED-73599C2ECBBF}" type="pres">
      <dgm:prSet presAssocID="{D84B9280-5EE6-4D2C-8EFD-BB2351204C4E}" presName="sp" presStyleCnt="0"/>
      <dgm:spPr/>
    </dgm:pt>
    <dgm:pt modelId="{1BBDEBCE-1DB1-4B9E-A262-28CC69FFF183}" type="pres">
      <dgm:prSet presAssocID="{B131F061-6BB1-4E7B-ACAF-E0D409F2865B}" presName="linNode" presStyleCnt="0"/>
      <dgm:spPr/>
    </dgm:pt>
    <dgm:pt modelId="{D3C4B033-6AAC-42A4-AFCB-2ED0D249B3B2}" type="pres">
      <dgm:prSet presAssocID="{B131F061-6BB1-4E7B-ACAF-E0D409F2865B}" presName="parentText" presStyleLbl="node1" presStyleIdx="1" presStyleCnt="5">
        <dgm:presLayoutVars>
          <dgm:chMax val="1"/>
          <dgm:bulletEnabled val="1"/>
        </dgm:presLayoutVars>
      </dgm:prSet>
      <dgm:spPr/>
    </dgm:pt>
    <dgm:pt modelId="{28B54B7B-0D6C-48E4-B3B1-6CC7A2FCCC03}" type="pres">
      <dgm:prSet presAssocID="{B131F061-6BB1-4E7B-ACAF-E0D409F2865B}" presName="descendantText" presStyleLbl="alignAccFollowNode1" presStyleIdx="1" presStyleCnt="5">
        <dgm:presLayoutVars>
          <dgm:bulletEnabled val="1"/>
        </dgm:presLayoutVars>
      </dgm:prSet>
      <dgm:spPr/>
    </dgm:pt>
    <dgm:pt modelId="{B966B9CE-A35A-43FF-A680-16F8887D96D3}" type="pres">
      <dgm:prSet presAssocID="{5DCBC904-6A1D-4EB9-97B2-46099583CBC6}" presName="sp" presStyleCnt="0"/>
      <dgm:spPr/>
    </dgm:pt>
    <dgm:pt modelId="{4D1763B7-1D9F-44D2-B216-128A46F69FA2}" type="pres">
      <dgm:prSet presAssocID="{17673758-FE9B-444B-B2EF-84BC2C623892}" presName="linNode" presStyleCnt="0"/>
      <dgm:spPr/>
    </dgm:pt>
    <dgm:pt modelId="{2A0EF8E1-3EEC-4A1D-B1F6-721723BCA548}" type="pres">
      <dgm:prSet presAssocID="{17673758-FE9B-444B-B2EF-84BC2C623892}" presName="parentText" presStyleLbl="node1" presStyleIdx="2" presStyleCnt="5">
        <dgm:presLayoutVars>
          <dgm:chMax val="1"/>
          <dgm:bulletEnabled val="1"/>
        </dgm:presLayoutVars>
      </dgm:prSet>
      <dgm:spPr>
        <a:xfrm>
          <a:off x="0" y="1222674"/>
          <a:ext cx="2966482" cy="581592"/>
        </a:xfrm>
        <a:prstGeom prst="roundRect">
          <a:avLst/>
        </a:prstGeom>
      </dgm:spPr>
    </dgm:pt>
    <dgm:pt modelId="{EBFA96D8-2E61-4332-9D4F-7412905E6ED4}" type="pres">
      <dgm:prSet presAssocID="{17673758-FE9B-444B-B2EF-84BC2C623892}" presName="descendantText" presStyleLbl="alignAccFollowNode1" presStyleIdx="2" presStyleCnt="5">
        <dgm:presLayoutVars>
          <dgm:bulletEnabled val="1"/>
        </dgm:presLayoutVars>
      </dgm:prSet>
      <dgm:spPr>
        <a:xfrm rot="5400000">
          <a:off x="5370719" y="-1123403"/>
          <a:ext cx="465273" cy="5273747"/>
        </a:xfrm>
        <a:prstGeom prst="round2SameRect">
          <a:avLst/>
        </a:prstGeom>
      </dgm:spPr>
    </dgm:pt>
    <dgm:pt modelId="{09AE8AAB-5AB8-429B-BA87-507E4C476897}" type="pres">
      <dgm:prSet presAssocID="{9684D408-C8D0-4D7F-A554-DF2D39C317B9}" presName="sp" presStyleCnt="0"/>
      <dgm:spPr/>
    </dgm:pt>
    <dgm:pt modelId="{9135E115-DAAD-4BD0-9463-FBD0EFBF6069}" type="pres">
      <dgm:prSet presAssocID="{DBA2FF75-A6C1-4078-8AE5-F7FBBA933133}" presName="linNode" presStyleCnt="0"/>
      <dgm:spPr/>
    </dgm:pt>
    <dgm:pt modelId="{F47F613A-361C-494E-80B1-A7D9864EC8D1}" type="pres">
      <dgm:prSet presAssocID="{DBA2FF75-A6C1-4078-8AE5-F7FBBA933133}" presName="parentText" presStyleLbl="node1" presStyleIdx="3" presStyleCnt="5">
        <dgm:presLayoutVars>
          <dgm:chMax val="1"/>
          <dgm:bulletEnabled val="1"/>
        </dgm:presLayoutVars>
      </dgm:prSet>
      <dgm:spPr/>
    </dgm:pt>
    <dgm:pt modelId="{779CC9CF-36E5-4DE0-8897-2573A6F34520}" type="pres">
      <dgm:prSet presAssocID="{DBA2FF75-A6C1-4078-8AE5-F7FBBA933133}" presName="descendantText" presStyleLbl="alignAccFollowNode1" presStyleIdx="3" presStyleCnt="5">
        <dgm:presLayoutVars>
          <dgm:bulletEnabled val="1"/>
        </dgm:presLayoutVars>
      </dgm:prSet>
      <dgm:spPr/>
    </dgm:pt>
    <dgm:pt modelId="{2E2B7D44-06EF-4846-910F-6CF638D94EDD}" type="pres">
      <dgm:prSet presAssocID="{8D27CF93-09C5-4078-9363-3241321DD0D5}" presName="sp" presStyleCnt="0"/>
      <dgm:spPr/>
    </dgm:pt>
    <dgm:pt modelId="{4E9A5CEA-F582-47D3-B184-7A88EB83FE1F}" type="pres">
      <dgm:prSet presAssocID="{55E6F5A9-C18B-4F43-BD86-A89FF2400515}" presName="linNode" presStyleCnt="0"/>
      <dgm:spPr/>
    </dgm:pt>
    <dgm:pt modelId="{4E9C5E30-89B8-498B-B077-841CC15FE959}" type="pres">
      <dgm:prSet presAssocID="{55E6F5A9-C18B-4F43-BD86-A89FF2400515}" presName="parentText" presStyleLbl="node1" presStyleIdx="4" presStyleCnt="5">
        <dgm:presLayoutVars>
          <dgm:chMax val="1"/>
          <dgm:bulletEnabled val="1"/>
        </dgm:presLayoutVars>
      </dgm:prSet>
      <dgm:spPr>
        <a:xfrm>
          <a:off x="0" y="2444018"/>
          <a:ext cx="2966482" cy="581592"/>
        </a:xfrm>
        <a:prstGeom prst="roundRect">
          <a:avLst/>
        </a:prstGeom>
      </dgm:spPr>
    </dgm:pt>
    <dgm:pt modelId="{C1A6565F-6B66-4177-B714-6BF8ED9735F2}" type="pres">
      <dgm:prSet presAssocID="{55E6F5A9-C18B-4F43-BD86-A89FF2400515}" presName="descendantText" presStyleLbl="alignAccFollowNode1" presStyleIdx="4" presStyleCnt="5">
        <dgm:presLayoutVars>
          <dgm:bulletEnabled val="1"/>
        </dgm:presLayoutVars>
      </dgm:prSet>
      <dgm:spPr>
        <a:xfrm rot="5400000">
          <a:off x="5370719" y="97940"/>
          <a:ext cx="465273" cy="5273747"/>
        </a:xfrm>
        <a:prstGeom prst="round2SameRect">
          <a:avLst/>
        </a:prstGeom>
      </dgm:spPr>
    </dgm:pt>
  </dgm:ptLst>
  <dgm:cxnLst>
    <dgm:cxn modelId="{D5A78E09-8BBF-486A-93B8-E1055FFC35DD}" type="presOf" srcId="{9D4CC388-ECF5-4105-840A-958C0028D830}" destId="{779CC9CF-36E5-4DE0-8897-2573A6F34520}" srcOrd="0" destOrd="0" presId="urn:microsoft.com/office/officeart/2005/8/layout/vList5"/>
    <dgm:cxn modelId="{10DF820D-AD68-4E7D-96E7-63991C131F6D}" srcId="{DBA2FF75-A6C1-4078-8AE5-F7FBBA933133}" destId="{9D4CC388-ECF5-4105-840A-958C0028D830}" srcOrd="0" destOrd="0" parTransId="{8696FCF1-892A-4226-B6C5-198A20F7AB16}" sibTransId="{B60A0990-5043-47A4-9D3E-DF64A1FB2B81}"/>
    <dgm:cxn modelId="{FBF36814-23ED-49C2-92D6-A743E35DB467}" type="presOf" srcId="{33C3C132-9494-44D9-AAE8-DB4F333493A2}" destId="{C1A6565F-6B66-4177-B714-6BF8ED9735F2}" srcOrd="0" destOrd="0" presId="urn:microsoft.com/office/officeart/2005/8/layout/vList5"/>
    <dgm:cxn modelId="{A007EF17-0A30-41C2-917C-665BE9E80FA6}" type="presOf" srcId="{DBA2FF75-A6C1-4078-8AE5-F7FBBA933133}" destId="{F47F613A-361C-494E-80B1-A7D9864EC8D1}" srcOrd="0" destOrd="0" presId="urn:microsoft.com/office/officeart/2005/8/layout/vList5"/>
    <dgm:cxn modelId="{1880BE2F-49B4-48E3-87B2-6B67B830153A}" type="presOf" srcId="{7A410FC2-9FF2-4A71-9050-BBD8DD5788F9}" destId="{801F2D18-D4C3-401A-96C7-BFD8231B416B}" srcOrd="0" destOrd="0" presId="urn:microsoft.com/office/officeart/2005/8/layout/vList5"/>
    <dgm:cxn modelId="{1079B132-5D62-400C-A9D2-CCFB207F84E9}" srcId="{17673758-FE9B-444B-B2EF-84BC2C623892}" destId="{A8678A12-CFA1-4A73-A19E-C588688F9244}" srcOrd="0" destOrd="0" parTransId="{75DF78F7-DC90-4A90-83CA-85D6C80C1F0F}" sibTransId="{B50A4B0C-FB77-4508-A748-FD77A5ACD977}"/>
    <dgm:cxn modelId="{B6161E40-1F25-4808-B6B6-5578F85E62E4}" srcId="{BCE6A6F5-5D28-48AE-957C-EA227EE48F4E}" destId="{17673758-FE9B-444B-B2EF-84BC2C623892}" srcOrd="2" destOrd="0" parTransId="{8AA97127-CC49-4681-8382-6EE83D7DD448}" sibTransId="{9684D408-C8D0-4D7F-A554-DF2D39C317B9}"/>
    <dgm:cxn modelId="{83DDFF40-3133-4F70-88EE-E860D7484E69}" srcId="{7A410FC2-9FF2-4A71-9050-BBD8DD5788F9}" destId="{88038DFD-C93C-441F-AAC0-60334A7BB63A}" srcOrd="0" destOrd="0" parTransId="{6D3C8C0A-C785-444A-9D50-B836B89432D9}" sibTransId="{8D5E5108-3096-44C7-AB83-ACC644BC4F12}"/>
    <dgm:cxn modelId="{72257B5F-9AB1-4ADB-B095-542B36F580E1}" srcId="{BCE6A6F5-5D28-48AE-957C-EA227EE48F4E}" destId="{7A410FC2-9FF2-4A71-9050-BBD8DD5788F9}" srcOrd="0" destOrd="0" parTransId="{E5192DBA-1282-4789-83C1-A114652B3D01}" sibTransId="{D84B9280-5EE6-4D2C-8EFD-BB2351204C4E}"/>
    <dgm:cxn modelId="{98614661-025F-4D93-BE1F-66C090C6366E}" type="presOf" srcId="{2F84272C-0715-47FD-BB09-06C4E362E37A}" destId="{28B54B7B-0D6C-48E4-B3B1-6CC7A2FCCC03}" srcOrd="0" destOrd="0" presId="urn:microsoft.com/office/officeart/2005/8/layout/vList5"/>
    <dgm:cxn modelId="{FC971164-1312-4F36-9016-E68767058139}" type="presOf" srcId="{BCE6A6F5-5D28-48AE-957C-EA227EE48F4E}" destId="{85E019E5-B3EB-428A-AF07-8E36BAD04FFE}" srcOrd="0" destOrd="0" presId="urn:microsoft.com/office/officeart/2005/8/layout/vList5"/>
    <dgm:cxn modelId="{24E63850-4003-448C-A9ED-A14C059BFC86}" srcId="{BCE6A6F5-5D28-48AE-957C-EA227EE48F4E}" destId="{DBA2FF75-A6C1-4078-8AE5-F7FBBA933133}" srcOrd="3" destOrd="0" parTransId="{D9DB1F1B-843F-402C-9AB7-F401B193752F}" sibTransId="{8D27CF93-09C5-4078-9363-3241321DD0D5}"/>
    <dgm:cxn modelId="{93D03688-8F4D-49F1-A080-3931457FA82B}" type="presOf" srcId="{B131F061-6BB1-4E7B-ACAF-E0D409F2865B}" destId="{D3C4B033-6AAC-42A4-AFCB-2ED0D249B3B2}" srcOrd="0" destOrd="0" presId="urn:microsoft.com/office/officeart/2005/8/layout/vList5"/>
    <dgm:cxn modelId="{E93DD78C-212B-4E95-A4D3-D9A2817705A5}" srcId="{BCE6A6F5-5D28-48AE-957C-EA227EE48F4E}" destId="{55E6F5A9-C18B-4F43-BD86-A89FF2400515}" srcOrd="4" destOrd="0" parTransId="{FF5CB173-4A28-4050-BFC5-B16FAE82F26D}" sibTransId="{B9A5538A-DF14-42B5-9D5E-B533D13FABC3}"/>
    <dgm:cxn modelId="{3C5FA098-67BA-459E-8562-FB39A676B27A}" srcId="{BCE6A6F5-5D28-48AE-957C-EA227EE48F4E}" destId="{B131F061-6BB1-4E7B-ACAF-E0D409F2865B}" srcOrd="1" destOrd="0" parTransId="{83005AB3-E457-4FA5-BD48-DA2C536C35DF}" sibTransId="{5DCBC904-6A1D-4EB9-97B2-46099583CBC6}"/>
    <dgm:cxn modelId="{FE70EC9F-EAF2-4F5C-9080-DFDE85B40D1B}" type="presOf" srcId="{88038DFD-C93C-441F-AAC0-60334A7BB63A}" destId="{1D258144-B7B5-436D-92D1-5966B367AF87}" srcOrd="0" destOrd="0" presId="urn:microsoft.com/office/officeart/2005/8/layout/vList5"/>
    <dgm:cxn modelId="{E2BB10A5-7B53-4330-B991-4EA7A8A12A3C}" type="presOf" srcId="{55E6F5A9-C18B-4F43-BD86-A89FF2400515}" destId="{4E9C5E30-89B8-498B-B077-841CC15FE959}" srcOrd="0" destOrd="0" presId="urn:microsoft.com/office/officeart/2005/8/layout/vList5"/>
    <dgm:cxn modelId="{01465BAD-64BE-44AC-93B3-90E0E7D45DB5}" type="presOf" srcId="{A8678A12-CFA1-4A73-A19E-C588688F9244}" destId="{EBFA96D8-2E61-4332-9D4F-7412905E6ED4}" srcOrd="0" destOrd="0" presId="urn:microsoft.com/office/officeart/2005/8/layout/vList5"/>
    <dgm:cxn modelId="{4028F4D5-A11A-42F1-9186-0FCDE2A7D6FE}" type="presOf" srcId="{17673758-FE9B-444B-B2EF-84BC2C623892}" destId="{2A0EF8E1-3EEC-4A1D-B1F6-721723BCA548}" srcOrd="0" destOrd="0" presId="urn:microsoft.com/office/officeart/2005/8/layout/vList5"/>
    <dgm:cxn modelId="{819718DF-7B60-495A-B3F7-4AEBEC405BE1}" srcId="{B131F061-6BB1-4E7B-ACAF-E0D409F2865B}" destId="{2F84272C-0715-47FD-BB09-06C4E362E37A}" srcOrd="0" destOrd="0" parTransId="{0EE3AA32-F317-46BD-9D44-B4770E7D8E8A}" sibTransId="{231F0753-9056-4D22-98F5-D82845A02673}"/>
    <dgm:cxn modelId="{D310F4ED-B87F-49F1-8965-B6C591A30918}" srcId="{55E6F5A9-C18B-4F43-BD86-A89FF2400515}" destId="{33C3C132-9494-44D9-AAE8-DB4F333493A2}" srcOrd="0" destOrd="0" parTransId="{CA51F160-4E5E-4BA0-B4BD-D9B00C3FBC90}" sibTransId="{A254AE2E-07F5-405F-B465-C58AEC2663D0}"/>
    <dgm:cxn modelId="{C0B13D06-9937-48A6-BCD3-70DCA6E20609}" type="presParOf" srcId="{85E019E5-B3EB-428A-AF07-8E36BAD04FFE}" destId="{A176C230-CA83-46AF-9338-DE55BCB61A59}" srcOrd="0" destOrd="0" presId="urn:microsoft.com/office/officeart/2005/8/layout/vList5"/>
    <dgm:cxn modelId="{9AC2DFA3-84C1-4997-9288-03B7BD4CBD87}" type="presParOf" srcId="{A176C230-CA83-46AF-9338-DE55BCB61A59}" destId="{801F2D18-D4C3-401A-96C7-BFD8231B416B}" srcOrd="0" destOrd="0" presId="urn:microsoft.com/office/officeart/2005/8/layout/vList5"/>
    <dgm:cxn modelId="{C6248CF1-808F-466D-898F-FB8429745719}" type="presParOf" srcId="{A176C230-CA83-46AF-9338-DE55BCB61A59}" destId="{1D258144-B7B5-436D-92D1-5966B367AF87}" srcOrd="1" destOrd="0" presId="urn:microsoft.com/office/officeart/2005/8/layout/vList5"/>
    <dgm:cxn modelId="{C6BE4B83-AFB3-4721-8E5B-9BC6A5A1B98C}" type="presParOf" srcId="{85E019E5-B3EB-428A-AF07-8E36BAD04FFE}" destId="{5A04F6E6-2237-4666-8FED-73599C2ECBBF}" srcOrd="1" destOrd="0" presId="urn:microsoft.com/office/officeart/2005/8/layout/vList5"/>
    <dgm:cxn modelId="{4AB2923A-5675-4AC9-BB2F-82C28BF76E80}" type="presParOf" srcId="{85E019E5-B3EB-428A-AF07-8E36BAD04FFE}" destId="{1BBDEBCE-1DB1-4B9E-A262-28CC69FFF183}" srcOrd="2" destOrd="0" presId="urn:microsoft.com/office/officeart/2005/8/layout/vList5"/>
    <dgm:cxn modelId="{98EB6AF1-5746-4F02-8252-8501AC711DE6}" type="presParOf" srcId="{1BBDEBCE-1DB1-4B9E-A262-28CC69FFF183}" destId="{D3C4B033-6AAC-42A4-AFCB-2ED0D249B3B2}" srcOrd="0" destOrd="0" presId="urn:microsoft.com/office/officeart/2005/8/layout/vList5"/>
    <dgm:cxn modelId="{08A33CA5-FB08-4D2D-92FA-5CB12D077DC0}" type="presParOf" srcId="{1BBDEBCE-1DB1-4B9E-A262-28CC69FFF183}" destId="{28B54B7B-0D6C-48E4-B3B1-6CC7A2FCCC03}" srcOrd="1" destOrd="0" presId="urn:microsoft.com/office/officeart/2005/8/layout/vList5"/>
    <dgm:cxn modelId="{C2B36E4E-7F84-49F6-BB51-7D9CF0F9B6BF}" type="presParOf" srcId="{85E019E5-B3EB-428A-AF07-8E36BAD04FFE}" destId="{B966B9CE-A35A-43FF-A680-16F8887D96D3}" srcOrd="3" destOrd="0" presId="urn:microsoft.com/office/officeart/2005/8/layout/vList5"/>
    <dgm:cxn modelId="{C273CFC6-D014-4D3D-82DB-3C969DF56D97}" type="presParOf" srcId="{85E019E5-B3EB-428A-AF07-8E36BAD04FFE}" destId="{4D1763B7-1D9F-44D2-B216-128A46F69FA2}" srcOrd="4" destOrd="0" presId="urn:microsoft.com/office/officeart/2005/8/layout/vList5"/>
    <dgm:cxn modelId="{C21214E5-207D-423B-9DC6-9E420B0103BF}" type="presParOf" srcId="{4D1763B7-1D9F-44D2-B216-128A46F69FA2}" destId="{2A0EF8E1-3EEC-4A1D-B1F6-721723BCA548}" srcOrd="0" destOrd="0" presId="urn:microsoft.com/office/officeart/2005/8/layout/vList5"/>
    <dgm:cxn modelId="{2BAA1F96-5C82-4C18-9B28-6DBABBEF1BBF}" type="presParOf" srcId="{4D1763B7-1D9F-44D2-B216-128A46F69FA2}" destId="{EBFA96D8-2E61-4332-9D4F-7412905E6ED4}" srcOrd="1" destOrd="0" presId="urn:microsoft.com/office/officeart/2005/8/layout/vList5"/>
    <dgm:cxn modelId="{B362787E-8465-4323-8B87-A0E9A4C1BE35}" type="presParOf" srcId="{85E019E5-B3EB-428A-AF07-8E36BAD04FFE}" destId="{09AE8AAB-5AB8-429B-BA87-507E4C476897}" srcOrd="5" destOrd="0" presId="urn:microsoft.com/office/officeart/2005/8/layout/vList5"/>
    <dgm:cxn modelId="{D5D90333-66AD-449F-8712-824B53A26910}" type="presParOf" srcId="{85E019E5-B3EB-428A-AF07-8E36BAD04FFE}" destId="{9135E115-DAAD-4BD0-9463-FBD0EFBF6069}" srcOrd="6" destOrd="0" presId="urn:microsoft.com/office/officeart/2005/8/layout/vList5"/>
    <dgm:cxn modelId="{FC0F225A-8E6E-4189-9488-A466CC7B0DE1}" type="presParOf" srcId="{9135E115-DAAD-4BD0-9463-FBD0EFBF6069}" destId="{F47F613A-361C-494E-80B1-A7D9864EC8D1}" srcOrd="0" destOrd="0" presId="urn:microsoft.com/office/officeart/2005/8/layout/vList5"/>
    <dgm:cxn modelId="{6E7BFD9F-BA7E-4398-915D-DFF4EBD96EEC}" type="presParOf" srcId="{9135E115-DAAD-4BD0-9463-FBD0EFBF6069}" destId="{779CC9CF-36E5-4DE0-8897-2573A6F34520}" srcOrd="1" destOrd="0" presId="urn:microsoft.com/office/officeart/2005/8/layout/vList5"/>
    <dgm:cxn modelId="{9A116E5B-1D40-46B7-991A-37BD9BD8D335}" type="presParOf" srcId="{85E019E5-B3EB-428A-AF07-8E36BAD04FFE}" destId="{2E2B7D44-06EF-4846-910F-6CF638D94EDD}" srcOrd="7" destOrd="0" presId="urn:microsoft.com/office/officeart/2005/8/layout/vList5"/>
    <dgm:cxn modelId="{34A1CFEC-768F-4B7D-B06E-B5C5C6B8B35F}" type="presParOf" srcId="{85E019E5-B3EB-428A-AF07-8E36BAD04FFE}" destId="{4E9A5CEA-F582-47D3-B184-7A88EB83FE1F}" srcOrd="8" destOrd="0" presId="urn:microsoft.com/office/officeart/2005/8/layout/vList5"/>
    <dgm:cxn modelId="{4DE45637-9F00-41F8-B137-26946B612146}" type="presParOf" srcId="{4E9A5CEA-F582-47D3-B184-7A88EB83FE1F}" destId="{4E9C5E30-89B8-498B-B077-841CC15FE959}" srcOrd="0" destOrd="0" presId="urn:microsoft.com/office/officeart/2005/8/layout/vList5"/>
    <dgm:cxn modelId="{379454C4-DA96-4B53-B9CA-3FCA827EF175}" type="presParOf" srcId="{4E9A5CEA-F582-47D3-B184-7A88EB83FE1F}" destId="{C1A6565F-6B66-4177-B714-6BF8ED9735F2}"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258144-B7B5-436D-92D1-5966B367AF87}">
      <dsp:nvSpPr>
        <dsp:cNvPr id="0" name=""/>
        <dsp:cNvSpPr/>
      </dsp:nvSpPr>
      <dsp:spPr>
        <a:xfrm rot="5400000">
          <a:off x="6268121" y="-275567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sv-SE" sz="1600" b="1" kern="1200">
              <a:solidFill>
                <a:srgbClr val="003399"/>
              </a:solidFill>
              <a:latin typeface="Arial" panose="020B0604020202020204" pitchFamily="34" charset="0"/>
              <a:cs typeface="Arial" panose="020B0604020202020204" pitchFamily="34" charset="0"/>
            </a:rPr>
            <a:t>Bedömning och hantering av psykosociala risker</a:t>
          </a:r>
        </a:p>
      </dsp:txBody>
      <dsp:txXfrm rot="-5400000">
        <a:off x="3449249" y="87323"/>
        <a:ext cx="6107871" cy="445999"/>
      </dsp:txXfrm>
    </dsp:sp>
    <dsp:sp modelId="{801F2D18-D4C3-401A-96C7-BFD8231B416B}">
      <dsp:nvSpPr>
        <dsp:cNvPr id="0" name=""/>
        <dsp:cNvSpPr/>
      </dsp:nvSpPr>
      <dsp:spPr>
        <a:xfrm>
          <a:off x="0" y="1413"/>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sv-SE" sz="1600" b="1" kern="1200">
              <a:solidFill>
                <a:srgbClr val="003399"/>
              </a:solidFill>
              <a:latin typeface="Arial" panose="020B0604020202020204" pitchFamily="34" charset="0"/>
              <a:ea typeface="Arial"/>
              <a:cs typeface="Arial" panose="020B0604020202020204" pitchFamily="34" charset="0"/>
            </a:rPr>
            <a:t>PRIORITERAT OMRÅDE 1 </a:t>
          </a:r>
        </a:p>
        <a:p>
          <a:pPr marL="0" lvl="0" indent="0" algn="ctr" defTabSz="622300">
            <a:lnSpc>
              <a:spcPct val="90000"/>
            </a:lnSpc>
            <a:spcBef>
              <a:spcPct val="0"/>
            </a:spcBef>
            <a:spcAft>
              <a:spcPct val="35000"/>
            </a:spcAft>
            <a:buNone/>
          </a:pPr>
          <a:r>
            <a:rPr lang="sv-SE" sz="1600" b="0" i="1" kern="1200">
              <a:solidFill>
                <a:srgbClr val="003399"/>
              </a:solidFill>
              <a:latin typeface="Arial" panose="020B0604020202020204" pitchFamily="34" charset="0"/>
              <a:ea typeface="Arial"/>
              <a:cs typeface="Arial" panose="020B0604020202020204" pitchFamily="34" charset="0"/>
            </a:rPr>
            <a:t>Februari–maj 2027 </a:t>
          </a:r>
        </a:p>
      </dsp:txBody>
      <dsp:txXfrm>
        <a:off x="30159" y="31572"/>
        <a:ext cx="3388931" cy="557501"/>
      </dsp:txXfrm>
    </dsp:sp>
    <dsp:sp modelId="{28B54B7B-0D6C-48E4-B3B1-6CC7A2FCCC03}">
      <dsp:nvSpPr>
        <dsp:cNvPr id="0" name=""/>
        <dsp:cNvSpPr/>
      </dsp:nvSpPr>
      <dsp:spPr>
        <a:xfrm rot="5400000">
          <a:off x="6268121" y="-2106967"/>
          <a:ext cx="494255" cy="6131999"/>
        </a:xfrm>
        <a:prstGeom prst="round2SameRect">
          <a:avLst/>
        </a:prstGeom>
        <a:solidFill>
          <a:srgbClr val="A9DE4E">
            <a:alpha val="40000"/>
          </a:srgbClr>
        </a:solidFill>
        <a:ln w="25400" cap="flat" cmpd="sng" algn="ctr">
          <a:solidFill>
            <a:schemeClr val="bg1">
              <a:lumMod val="85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sv-SE" sz="1600" b="1" kern="1200">
              <a:solidFill>
                <a:srgbClr val="003399"/>
              </a:solidFill>
              <a:latin typeface="Arial" panose="020B0604020202020204" pitchFamily="34" charset="0"/>
              <a:ea typeface="Arial"/>
              <a:cs typeface="Arial" panose="020B0604020202020204" pitchFamily="34" charset="0"/>
            </a:rPr>
            <a:t>Trakasserier, sexuella trakasserier och våld</a:t>
          </a:r>
        </a:p>
      </dsp:txBody>
      <dsp:txXfrm rot="-5400000">
        <a:off x="3449249" y="736033"/>
        <a:ext cx="6107871" cy="445999"/>
      </dsp:txXfrm>
    </dsp:sp>
    <dsp:sp modelId="{D3C4B033-6AAC-42A4-AFCB-2ED0D249B3B2}">
      <dsp:nvSpPr>
        <dsp:cNvPr id="0" name=""/>
        <dsp:cNvSpPr/>
      </dsp:nvSpPr>
      <dsp:spPr>
        <a:xfrm>
          <a:off x="0" y="650123"/>
          <a:ext cx="3449249" cy="617819"/>
        </a:xfrm>
        <a:prstGeom prst="roundRect">
          <a:avLst/>
        </a:prstGeom>
        <a:solidFill>
          <a:srgbClr val="A9DE4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sv-SE" sz="1600" b="1" kern="1200">
              <a:solidFill>
                <a:srgbClr val="003399"/>
              </a:solidFill>
              <a:latin typeface="Arial" panose="020B0604020202020204" pitchFamily="34" charset="0"/>
              <a:cs typeface="Arial" panose="020B0604020202020204" pitchFamily="34" charset="0"/>
            </a:rPr>
            <a:t>PRIORITERAT OMRÅDE 2</a:t>
          </a:r>
        </a:p>
        <a:p>
          <a:pPr marL="0" lvl="0" indent="0" algn="ctr" defTabSz="711200">
            <a:lnSpc>
              <a:spcPct val="90000"/>
            </a:lnSpc>
            <a:spcBef>
              <a:spcPct val="0"/>
            </a:spcBef>
            <a:spcAft>
              <a:spcPct val="35000"/>
            </a:spcAft>
            <a:buNone/>
          </a:pPr>
          <a:r>
            <a:rPr lang="sv-SE" sz="1600" i="1" kern="1200">
              <a:solidFill>
                <a:srgbClr val="003399"/>
              </a:solidFill>
              <a:latin typeface="Arial" panose="020B0604020202020204" pitchFamily="34" charset="0"/>
              <a:ea typeface="Arial"/>
              <a:cs typeface="Arial" panose="020B0604020202020204" pitchFamily="34" charset="0"/>
            </a:rPr>
            <a:t>Juni–september 2027 </a:t>
          </a:r>
        </a:p>
      </dsp:txBody>
      <dsp:txXfrm>
        <a:off x="30159" y="680282"/>
        <a:ext cx="3388931" cy="557501"/>
      </dsp:txXfrm>
    </dsp:sp>
    <dsp:sp modelId="{EBFA96D8-2E61-4332-9D4F-7412905E6ED4}">
      <dsp:nvSpPr>
        <dsp:cNvPr id="0" name=""/>
        <dsp:cNvSpPr/>
      </dsp:nvSpPr>
      <dsp:spPr>
        <a:xfrm rot="5400000">
          <a:off x="6268121" y="-145825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sv-SE" sz="1600" b="1" kern="1200">
              <a:solidFill>
                <a:srgbClr val="003399"/>
              </a:solidFill>
              <a:latin typeface="Arial" panose="020B0604020202020204" pitchFamily="34" charset="0"/>
              <a:ea typeface="Arial"/>
              <a:cs typeface="Arial" panose="020B0604020202020204" pitchFamily="34" charset="0"/>
            </a:rPr>
            <a:t>Fysiska risker och psykisk hälsa</a:t>
          </a:r>
        </a:p>
      </dsp:txBody>
      <dsp:txXfrm rot="-5400000">
        <a:off x="3449249" y="1384743"/>
        <a:ext cx="6107871" cy="445999"/>
      </dsp:txXfrm>
    </dsp:sp>
    <dsp:sp modelId="{2A0EF8E1-3EEC-4A1D-B1F6-721723BCA548}">
      <dsp:nvSpPr>
        <dsp:cNvPr id="0" name=""/>
        <dsp:cNvSpPr/>
      </dsp:nvSpPr>
      <dsp:spPr>
        <a:xfrm>
          <a:off x="0" y="1298832"/>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711200">
            <a:lnSpc>
              <a:spcPct val="90000"/>
            </a:lnSpc>
            <a:spcBef>
              <a:spcPct val="0"/>
            </a:spcBef>
            <a:spcAft>
              <a:spcPct val="35000"/>
            </a:spcAft>
            <a:buNone/>
          </a:pPr>
          <a:r>
            <a:rPr lang="sv-SE" sz="1600" b="1" kern="1200">
              <a:solidFill>
                <a:srgbClr val="003399"/>
              </a:solidFill>
              <a:latin typeface="Arial" panose="020B0604020202020204" pitchFamily="34" charset="0"/>
              <a:ea typeface="Arial"/>
              <a:cs typeface="Arial" panose="020B0604020202020204" pitchFamily="34" charset="0"/>
            </a:rPr>
            <a:t>PRIORITERAT OMRÅDE 3</a:t>
          </a:r>
        </a:p>
        <a:p>
          <a:pPr marL="0" lvl="0" indent="0" algn="ctr" defTabSz="711200">
            <a:lnSpc>
              <a:spcPct val="90000"/>
            </a:lnSpc>
            <a:spcBef>
              <a:spcPct val="0"/>
            </a:spcBef>
            <a:spcAft>
              <a:spcPct val="35000"/>
            </a:spcAft>
            <a:buNone/>
          </a:pPr>
          <a:r>
            <a:rPr lang="sv-SE" sz="1600" i="1" kern="1200">
              <a:solidFill>
                <a:srgbClr val="003399"/>
              </a:solidFill>
              <a:latin typeface="Arial" panose="020B0604020202020204" pitchFamily="34" charset="0"/>
              <a:ea typeface="Arial"/>
              <a:cs typeface="Arial" panose="020B0604020202020204" pitchFamily="34" charset="0"/>
            </a:rPr>
            <a:t>Oktober 2027–januari 2028 </a:t>
          </a:r>
        </a:p>
      </dsp:txBody>
      <dsp:txXfrm>
        <a:off x="30159" y="1328991"/>
        <a:ext cx="3388931" cy="557501"/>
      </dsp:txXfrm>
    </dsp:sp>
    <dsp:sp modelId="{779CC9CF-36E5-4DE0-8897-2573A6F34520}">
      <dsp:nvSpPr>
        <dsp:cNvPr id="0" name=""/>
        <dsp:cNvSpPr/>
      </dsp:nvSpPr>
      <dsp:spPr>
        <a:xfrm rot="5400000">
          <a:off x="6268121" y="-809547"/>
          <a:ext cx="494255" cy="6131999"/>
        </a:xfrm>
        <a:prstGeom prst="round2SameRect">
          <a:avLst/>
        </a:prstGeom>
        <a:solidFill>
          <a:srgbClr val="A9DE4E">
            <a:alpha val="40000"/>
          </a:srgbClr>
        </a:solidFill>
        <a:ln w="25400" cap="flat" cmpd="sng" algn="ctr">
          <a:solidFill>
            <a:schemeClr val="bg1">
              <a:lumMod val="85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sv-SE" sz="1600" b="1" kern="1200">
              <a:solidFill>
                <a:srgbClr val="003399"/>
              </a:solidFill>
              <a:latin typeface="Arial" panose="020B0604020202020204" pitchFamily="34" charset="0"/>
              <a:cs typeface="Arial" panose="020B0604020202020204" pitchFamily="34" charset="0"/>
            </a:rPr>
            <a:t>Psykosociala risker inom vård- och omsorgssektorn</a:t>
          </a:r>
        </a:p>
      </dsp:txBody>
      <dsp:txXfrm rot="-5400000">
        <a:off x="3449249" y="2033453"/>
        <a:ext cx="6107871" cy="445999"/>
      </dsp:txXfrm>
    </dsp:sp>
    <dsp:sp modelId="{F47F613A-361C-494E-80B1-A7D9864EC8D1}">
      <dsp:nvSpPr>
        <dsp:cNvPr id="0" name=""/>
        <dsp:cNvSpPr/>
      </dsp:nvSpPr>
      <dsp:spPr>
        <a:xfrm>
          <a:off x="0" y="1947542"/>
          <a:ext cx="3449249" cy="617819"/>
        </a:xfrm>
        <a:prstGeom prst="roundRect">
          <a:avLst/>
        </a:prstGeom>
        <a:solidFill>
          <a:srgbClr val="A9DE4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sv-SE" sz="1600" b="1" kern="1200">
              <a:solidFill>
                <a:srgbClr val="003399"/>
              </a:solidFill>
              <a:latin typeface="Arial" panose="020B0604020202020204" pitchFamily="34" charset="0"/>
              <a:cs typeface="Arial" panose="020B0604020202020204" pitchFamily="34" charset="0"/>
            </a:rPr>
            <a:t>PRIORITERAT OMRÅDE 4</a:t>
          </a:r>
        </a:p>
        <a:p>
          <a:pPr marL="0" lvl="0" indent="0" algn="ctr" defTabSz="711200">
            <a:lnSpc>
              <a:spcPct val="90000"/>
            </a:lnSpc>
            <a:spcBef>
              <a:spcPct val="0"/>
            </a:spcBef>
            <a:spcAft>
              <a:spcPct val="35000"/>
            </a:spcAft>
            <a:buNone/>
          </a:pPr>
          <a:r>
            <a:rPr lang="sv-SE" sz="1600" i="1" kern="1200">
              <a:solidFill>
                <a:srgbClr val="003399"/>
              </a:solidFill>
              <a:latin typeface="Arial" panose="020B0604020202020204" pitchFamily="34" charset="0"/>
              <a:ea typeface="Arial"/>
              <a:cs typeface="Arial" panose="020B0604020202020204" pitchFamily="34" charset="0"/>
            </a:rPr>
            <a:t>Februari–maj 2028 </a:t>
          </a:r>
        </a:p>
      </dsp:txBody>
      <dsp:txXfrm>
        <a:off x="30159" y="1977701"/>
        <a:ext cx="3388931" cy="557501"/>
      </dsp:txXfrm>
    </dsp:sp>
    <dsp:sp modelId="{C1A6565F-6B66-4177-B714-6BF8ED9735F2}">
      <dsp:nvSpPr>
        <dsp:cNvPr id="0" name=""/>
        <dsp:cNvSpPr/>
      </dsp:nvSpPr>
      <dsp:spPr>
        <a:xfrm rot="5400000">
          <a:off x="6268121" y="-16083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Font typeface="Symbol" panose="05050102010706020507" pitchFamily="18" charset="2"/>
            <a:buNone/>
          </a:pPr>
          <a:r>
            <a:rPr lang="sv-SE" sz="1600" b="1" kern="1200">
              <a:solidFill>
                <a:srgbClr val="003399"/>
              </a:solidFill>
              <a:latin typeface="Arial" panose="020B0604020202020204" pitchFamily="34" charset="0"/>
              <a:ea typeface="Arial"/>
              <a:cs typeface="Arial" panose="020B0604020202020204" pitchFamily="34" charset="0"/>
            </a:rPr>
            <a:t>Främjande av psykisk hälsa på arbetsplatsen</a:t>
          </a:r>
        </a:p>
      </dsp:txBody>
      <dsp:txXfrm rot="-5400000">
        <a:off x="3449249" y="2682163"/>
        <a:ext cx="6107871" cy="445999"/>
      </dsp:txXfrm>
    </dsp:sp>
    <dsp:sp modelId="{4E9C5E30-89B8-498B-B077-841CC15FE959}">
      <dsp:nvSpPr>
        <dsp:cNvPr id="0" name=""/>
        <dsp:cNvSpPr/>
      </dsp:nvSpPr>
      <dsp:spPr>
        <a:xfrm>
          <a:off x="0" y="2596252"/>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sv-SE" sz="1600" b="1" kern="1200">
              <a:solidFill>
                <a:srgbClr val="003399"/>
              </a:solidFill>
              <a:latin typeface="Arial" panose="020B0604020202020204" pitchFamily="34" charset="0"/>
              <a:ea typeface="Arial"/>
              <a:cs typeface="Arial" panose="020B0604020202020204" pitchFamily="34" charset="0"/>
            </a:rPr>
            <a:t>PRIORITERAT OMRÅDE 5</a:t>
          </a:r>
        </a:p>
        <a:p>
          <a:pPr marL="0" lvl="0" indent="0" algn="ctr" defTabSz="622300">
            <a:lnSpc>
              <a:spcPct val="90000"/>
            </a:lnSpc>
            <a:spcBef>
              <a:spcPct val="0"/>
            </a:spcBef>
            <a:spcAft>
              <a:spcPct val="35000"/>
            </a:spcAft>
            <a:buNone/>
          </a:pPr>
          <a:r>
            <a:rPr lang="sv-SE" sz="1600" b="0" i="1" kern="1200">
              <a:solidFill>
                <a:srgbClr val="003399"/>
              </a:solidFill>
              <a:latin typeface="Arial" panose="020B0604020202020204" pitchFamily="34" charset="0"/>
              <a:ea typeface="Arial"/>
              <a:cs typeface="Arial" panose="020B0604020202020204" pitchFamily="34" charset="0"/>
            </a:rPr>
            <a:t>Juni–september 2028</a:t>
          </a:r>
        </a:p>
      </dsp:txBody>
      <dsp:txXfrm>
        <a:off x="30159" y="2626411"/>
        <a:ext cx="3388931" cy="557501"/>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F2819D-CBE5-49E0-BF8D-F36FEF812A0C}" type="datetimeFigureOut">
              <a:rPr lang="en-GB" smtClean="0"/>
              <a:t>23/09/2026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BBB53E-E968-4B04-87EF-C96293204690}" type="slidenum">
              <a:rPr lang="en-GB" smtClean="0"/>
              <a:t>‹#›</a:t>
            </a:fld>
            <a:endParaRPr lang="en-GB"/>
          </a:p>
        </p:txBody>
      </p:sp>
    </p:spTree>
    <p:extLst>
      <p:ext uri="{BB962C8B-B14F-4D97-AF65-F5344CB8AC3E}">
        <p14:creationId xmlns:p14="http://schemas.microsoft.com/office/powerpoint/2010/main" val="42587537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commission.europa.eu/strategy-and-policy/priorities-2019-2024/promoting-our-european-way-life/european-health-union/comprehensive-approach-mental-health_en"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europa.eu/eurobarometer/surveys/detail/3032"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osha.europa.eu/en/facts-and-figures/osh-pulse/climate-digital-change"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osha.europa.eu/en/safety-and-health-legislation/eu-strategic-framework-health-and-safety-work-2021-2027" TargetMode="External"/><Relationship Id="rId2" Type="http://schemas.openxmlformats.org/officeDocument/2006/relationships/slide" Target="../slides/slide8.xml"/><Relationship Id="rId1" Type="http://schemas.openxmlformats.org/officeDocument/2006/relationships/notesMaster" Target="../notesMasters/notesMaster1.xml"/><Relationship Id="rId5" Type="http://schemas.openxmlformats.org/officeDocument/2006/relationships/hyperlink" Target="https://healthy-workplaces.osha.europa.eu/en" TargetMode="External"/><Relationship Id="rId4" Type="http://schemas.openxmlformats.org/officeDocument/2006/relationships/hyperlink" Target="https://health.ec.europa.eu/publications/comprehensive-approach-mental-health_en"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osha.europa.eu/sites/default/files/documents/OSH-pulse-2025-climate-digital-change_EN.pdf"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europa.eu/eurobarometer/surveys/detail/3032"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a:t>Översättningen utförd av översättningscentrumet (CdT, Luxemburg), från en engelsk originaltext. </a:t>
            </a:r>
            <a:endParaRPr lang="en-GB"/>
          </a:p>
        </p:txBody>
      </p:sp>
      <p:sp>
        <p:nvSpPr>
          <p:cNvPr id="4" name="Slide Number Placeholder 3"/>
          <p:cNvSpPr>
            <a:spLocks noGrp="1"/>
          </p:cNvSpPr>
          <p:nvPr>
            <p:ph type="sldNum" sz="quarter" idx="5"/>
          </p:nvPr>
        </p:nvSpPr>
        <p:spPr/>
        <p:txBody>
          <a:bodyPr/>
          <a:lstStyle/>
          <a:p>
            <a:fld id="{EDBBB53E-E968-4B04-87EF-C96293204690}" type="slidenum">
              <a:rPr lang="en-GB" smtClean="0"/>
              <a:t>1</a:t>
            </a:fld>
            <a:endParaRPr lang="en-GB"/>
          </a:p>
        </p:txBody>
      </p:sp>
    </p:spTree>
    <p:extLst>
      <p:ext uri="{BB962C8B-B14F-4D97-AF65-F5344CB8AC3E}">
        <p14:creationId xmlns:p14="http://schemas.microsoft.com/office/powerpoint/2010/main" val="1503585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DBBB53E-E968-4B04-87EF-C96293204690}" type="slidenum">
              <a:rPr lang="en-GB" smtClean="0"/>
              <a:t>2</a:t>
            </a:fld>
            <a:endParaRPr lang="en-GB"/>
          </a:p>
        </p:txBody>
      </p:sp>
    </p:spTree>
    <p:extLst>
      <p:ext uri="{BB962C8B-B14F-4D97-AF65-F5344CB8AC3E}">
        <p14:creationId xmlns:p14="http://schemas.microsoft.com/office/powerpoint/2010/main" val="22223889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sv-SE" sz="1200" b="1">
                <a:solidFill>
                  <a:schemeClr val="tx1"/>
                </a:solidFill>
                <a:effectLst/>
                <a:latin typeface="+mn-lt"/>
                <a:ea typeface="+mn-lt"/>
                <a:cs typeface="+mn-cs"/>
              </a:rPr>
              <a:t>Arbetets dubbla påverkan på den psykiska hälsan</a:t>
            </a:r>
          </a:p>
          <a:p>
            <a:endParaRPr lang="en-GB" sz="1200" kern="1200">
              <a:solidFill>
                <a:schemeClr val="tx1"/>
              </a:solidFill>
              <a:effectLst/>
              <a:latin typeface="+mn-lt"/>
              <a:ea typeface="+mn-ea"/>
              <a:cs typeface="+mn-cs"/>
            </a:endParaRPr>
          </a:p>
          <a:p>
            <a:r>
              <a:rPr lang="sv-SE" sz="1200">
                <a:solidFill>
                  <a:schemeClr val="tx1"/>
                </a:solidFill>
                <a:effectLst/>
                <a:latin typeface="+mn-lt"/>
                <a:ea typeface="+mn-lt"/>
                <a:cs typeface="+mn-cs"/>
              </a:rPr>
              <a:t>Arbete kan ha en positiv inverkan på den psykiska hälsan genom att skapa mening och struktur samt bidra till social samvaro. </a:t>
            </a:r>
          </a:p>
          <a:p>
            <a:r>
              <a:rPr lang="sv-SE" sz="1200">
                <a:solidFill>
                  <a:schemeClr val="tx1"/>
                </a:solidFill>
                <a:effectLst/>
                <a:latin typeface="+mn-lt"/>
                <a:ea typeface="+mn-lt"/>
                <a:cs typeface="+mn-cs"/>
              </a:rPr>
              <a:t>Detta gäller dock bara om arbetet är organiserat på ett bra sätt och arbetsmiljön är stödjande. </a:t>
            </a:r>
          </a:p>
          <a:p>
            <a:endParaRPr lang="en-US" sz="1200" b="0" i="0" kern="1200">
              <a:solidFill>
                <a:schemeClr val="tx1"/>
              </a:solidFill>
              <a:effectLst/>
              <a:latin typeface="+mn-lt"/>
              <a:ea typeface="+mn-ea"/>
              <a:cs typeface="+mn-cs"/>
            </a:endParaRPr>
          </a:p>
          <a:p>
            <a:r>
              <a:rPr lang="sv-SE" sz="1200" b="1" i="0">
                <a:solidFill>
                  <a:schemeClr val="tx1"/>
                </a:solidFill>
                <a:effectLst/>
                <a:latin typeface="+mn-lt"/>
                <a:ea typeface="+mn-lt"/>
                <a:cs typeface="+mn-cs"/>
              </a:rPr>
              <a:t>Psykosociala risker </a:t>
            </a:r>
            <a:r>
              <a:rPr lang="sv-SE" sz="1200" b="0" i="0">
                <a:solidFill>
                  <a:schemeClr val="tx1"/>
                </a:solidFill>
                <a:effectLst/>
                <a:latin typeface="+mn-lt"/>
                <a:ea typeface="+mn-lt"/>
                <a:cs typeface="+mn-cs"/>
              </a:rPr>
              <a:t>kan snabbt ta udden av dessa positiva effekter. Det kan till exempel handla om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sv-SE" sz="1200" b="0" i="0">
                <a:solidFill>
                  <a:schemeClr val="tx1"/>
                </a:solidFill>
                <a:effectLst/>
                <a:latin typeface="+mn-lt"/>
                <a:ea typeface="+mn-lt"/>
                <a:cs typeface="+mn-cs"/>
              </a:rPr>
              <a:t>hög arbetsbelastning och tidspress,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sv-SE" sz="1200" b="0" i="0">
                <a:solidFill>
                  <a:schemeClr val="tx1"/>
                </a:solidFill>
                <a:effectLst/>
                <a:latin typeface="+mn-lt"/>
                <a:ea typeface="+mn-lt"/>
                <a:cs typeface="+mn-cs"/>
              </a:rPr>
              <a:t>bristande arbetsorganisation (långa arbetspass, snäva tidsfrister),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sv-SE" sz="1200" b="0" i="0">
                <a:solidFill>
                  <a:schemeClr val="tx1"/>
                </a:solidFill>
                <a:effectLst/>
                <a:latin typeface="+mn-lt"/>
                <a:ea typeface="+mn-lt"/>
                <a:cs typeface="+mn-cs"/>
              </a:rPr>
              <a:t>otydliga roller,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sv-SE" sz="1200" b="0" i="0">
                <a:solidFill>
                  <a:schemeClr val="tx1"/>
                </a:solidFill>
                <a:effectLst/>
                <a:latin typeface="+mn-lt"/>
                <a:ea typeface="+mn-lt"/>
                <a:cs typeface="+mn-cs"/>
              </a:rPr>
              <a:t>bristfällig kommunikation och bristande ledarskap,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sv-SE" sz="1200" b="0" i="0">
                <a:solidFill>
                  <a:schemeClr val="tx1"/>
                </a:solidFill>
                <a:effectLst/>
                <a:latin typeface="+mn-lt"/>
                <a:ea typeface="+mn-lt"/>
                <a:cs typeface="+mn-cs"/>
              </a:rPr>
              <a:t>bristande stöd från chefer och/eller kollegor,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sv-SE" sz="1200" b="0" i="0">
                <a:solidFill>
                  <a:schemeClr val="tx1"/>
                </a:solidFill>
                <a:effectLst/>
                <a:latin typeface="+mn-lt"/>
                <a:ea typeface="+mn-lt"/>
                <a:cs typeface="+mn-cs"/>
              </a:rPr>
              <a:t>trakasserier,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sv-SE" sz="1200" b="0" i="0">
                <a:solidFill>
                  <a:schemeClr val="tx1"/>
                </a:solidFill>
                <a:effectLst/>
                <a:latin typeface="+mn-lt"/>
                <a:ea typeface="+mn-lt"/>
                <a:cs typeface="+mn-cs"/>
              </a:rPr>
              <a:t>sexuella trakasserier,</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sv-SE" sz="1200" b="0" i="0">
                <a:solidFill>
                  <a:schemeClr val="tx1"/>
                </a:solidFill>
                <a:effectLst/>
                <a:latin typeface="+mn-lt"/>
                <a:ea typeface="+mn-lt"/>
                <a:cs typeface="+mn-cs"/>
              </a:rPr>
              <a:t>våld från tredje part,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sv-SE" sz="1200" b="0" i="0">
                <a:solidFill>
                  <a:schemeClr val="tx1"/>
                </a:solidFill>
                <a:effectLst/>
                <a:latin typeface="+mn-lt"/>
                <a:ea typeface="+mn-lt"/>
                <a:cs typeface="+mn-cs"/>
              </a:rPr>
              <a:t>anställningsosäkerhet och brist på uppskattning/erkännande,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sv-SE" sz="1200" b="0" i="0">
                <a:solidFill>
                  <a:schemeClr val="tx1"/>
                </a:solidFill>
                <a:effectLst/>
                <a:latin typeface="+mn-lt"/>
                <a:ea typeface="+mn-lt"/>
                <a:cs typeface="+mn-cs"/>
              </a:rPr>
              <a:t>bristande balans mellan arbete och privatliv och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sv-SE" sz="1200" b="0" i="0">
                <a:solidFill>
                  <a:schemeClr val="tx1"/>
                </a:solidFill>
                <a:effectLst/>
                <a:latin typeface="+mn-lt"/>
                <a:ea typeface="+mn-lt"/>
                <a:cs typeface="+mn-cs"/>
              </a:rPr>
              <a:t>isolering,</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sv-SE" sz="1200">
                <a:solidFill>
                  <a:schemeClr val="tx1"/>
                </a:solidFill>
                <a:effectLst/>
                <a:latin typeface="+mn-lt"/>
                <a:ea typeface="+mn-lt"/>
                <a:cs typeface="+mn-cs"/>
              </a:rPr>
              <a:t>bristande delaktighet i beslutsfattandet,</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sv-SE" sz="1200">
                <a:solidFill>
                  <a:schemeClr val="tx1"/>
                </a:solidFill>
                <a:effectLst/>
                <a:latin typeface="+mn-lt"/>
                <a:ea typeface="+mn-lt"/>
                <a:cs typeface="+mn-cs"/>
              </a:rPr>
              <a:t>bristande självbestämmande och inflytande över hur arbetet ska utföras,</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sv-SE" sz="1200">
                <a:solidFill>
                  <a:schemeClr val="tx1"/>
                </a:solidFill>
                <a:effectLst/>
                <a:latin typeface="+mn-lt"/>
                <a:ea typeface="+mn-lt"/>
                <a:cs typeface="+mn-cs"/>
              </a:rPr>
              <a:t>dålig kommunikation om förändringar som införs på arbetsplatsen,</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sv-SE" sz="1200">
                <a:solidFill>
                  <a:schemeClr val="tx1"/>
                </a:solidFill>
                <a:effectLst/>
                <a:latin typeface="+mn-lt"/>
                <a:ea typeface="+mn-lt"/>
                <a:cs typeface="+mn-cs"/>
              </a:rPr>
              <a:t>känslorelaterade påfrestningar vid kontakt med besvärliga kunder, patienter eller elever.</a:t>
            </a:r>
          </a:p>
          <a:p>
            <a:pPr fontAlgn="t"/>
            <a:endParaRPr lang="en-US" sz="1200" b="0" i="0" kern="1200">
              <a:solidFill>
                <a:schemeClr val="tx1"/>
              </a:solidFill>
              <a:effectLst/>
              <a:latin typeface="+mn-lt"/>
              <a:ea typeface="+mn-ea"/>
              <a:cs typeface="+mn-cs"/>
            </a:endParaRPr>
          </a:p>
          <a:p>
            <a:pPr fontAlgn="t"/>
            <a:r>
              <a:rPr lang="sv-SE" sz="1200" b="1" i="0">
                <a:solidFill>
                  <a:schemeClr val="tx1"/>
                </a:solidFill>
                <a:effectLst/>
                <a:latin typeface="+mn-lt"/>
                <a:ea typeface="+mn-lt"/>
                <a:cs typeface="+mn-cs"/>
              </a:rPr>
              <a:t>Om inte dessa risker identifieras och hanteras på ett systematiskt sätt kan de vara till stort förfång för arbetstagarnas välbefinnande</a:t>
            </a:r>
            <a:r>
              <a:rPr lang="sv-SE" sz="1200" b="0" i="0">
                <a:solidFill>
                  <a:schemeClr val="tx1"/>
                </a:solidFill>
                <a:effectLst/>
                <a:latin typeface="+mn-lt"/>
                <a:ea typeface="+mn-lt"/>
                <a:cs typeface="+mn-cs"/>
              </a:rPr>
              <a:t>. Det kan leda till utbrändhet, ångest, depression och andra hälsoproblem. </a:t>
            </a:r>
          </a:p>
          <a:p>
            <a:endParaRPr lang="en-GB" sz="1200" kern="1200">
              <a:solidFill>
                <a:schemeClr val="tx1"/>
              </a:solidFill>
              <a:effectLst/>
              <a:latin typeface="+mn-lt"/>
              <a:ea typeface="+mn-ea"/>
              <a:cs typeface="+mn-cs"/>
            </a:endParaRPr>
          </a:p>
          <a:p>
            <a:r>
              <a:rPr lang="sv-SE" sz="1200">
                <a:solidFill>
                  <a:schemeClr val="tx1"/>
                </a:solidFill>
                <a:effectLst/>
                <a:latin typeface="+mn-lt"/>
                <a:ea typeface="+mn-lt"/>
                <a:cs typeface="+mn-cs"/>
              </a:rPr>
              <a:t>En </a:t>
            </a:r>
            <a:r>
              <a:rPr lang="sv-SE" sz="1200" b="1">
                <a:solidFill>
                  <a:schemeClr val="tx1"/>
                </a:solidFill>
                <a:effectLst/>
                <a:latin typeface="+mn-lt"/>
                <a:ea typeface="+mn-lt"/>
                <a:cs typeface="+mn-cs"/>
              </a:rPr>
              <a:t>sund psykosocial arbetsmiljö gynnar alla</a:t>
            </a:r>
            <a:r>
              <a:rPr lang="sv-SE" sz="1200">
                <a:solidFill>
                  <a:schemeClr val="tx1"/>
                </a:solidFill>
                <a:effectLst/>
                <a:latin typeface="+mn-lt"/>
                <a:ea typeface="+mn-lt"/>
                <a:cs typeface="+mn-cs"/>
              </a:rPr>
              <a:t>. Arbetstagarna känner sig trygga, uppskattade och kapabla att hantera arbetskraven. Arbetsgivarna får en mer engagerad, produktiv och lojal personal. Samhället i stort gynnas av lägre sjukvårdskostnader, färre sjukfrånvarodagar och färre fall av arbetsoförmåga samt starkare lokalsamhällen.</a:t>
            </a:r>
          </a:p>
          <a:p>
            <a:endParaRPr lang="en-GB" sz="1200" kern="1200">
              <a:solidFill>
                <a:schemeClr val="tx1"/>
              </a:solidFill>
              <a:effectLst/>
              <a:latin typeface="+mn-lt"/>
              <a:ea typeface="+mn-ea"/>
              <a:cs typeface="+mn-cs"/>
            </a:endParaRPr>
          </a:p>
          <a:p>
            <a:pPr fontAlgn="t"/>
            <a:r>
              <a:rPr lang="sv-SE" sz="1200" b="0" i="0">
                <a:solidFill>
                  <a:schemeClr val="tx1"/>
                </a:solidFill>
                <a:effectLst/>
                <a:latin typeface="+mn-lt"/>
                <a:ea typeface="+mn-lt"/>
                <a:cs typeface="+mn-cs"/>
              </a:rPr>
              <a:t>Ur </a:t>
            </a:r>
            <a:r>
              <a:rPr lang="sv-SE" sz="1200" b="1" i="0">
                <a:solidFill>
                  <a:schemeClr val="tx1"/>
                </a:solidFill>
                <a:effectLst/>
                <a:latin typeface="+mn-lt"/>
                <a:ea typeface="+mn-lt"/>
                <a:cs typeface="+mn-cs"/>
              </a:rPr>
              <a:t>arbetsmiljösynpunkt</a:t>
            </a:r>
            <a:r>
              <a:rPr lang="sv-SE" sz="1200" b="0" i="0">
                <a:solidFill>
                  <a:schemeClr val="tx1"/>
                </a:solidFill>
                <a:effectLst/>
                <a:latin typeface="+mn-lt"/>
                <a:ea typeface="+mn-lt"/>
                <a:cs typeface="+mn-cs"/>
              </a:rPr>
              <a:t> </a:t>
            </a:r>
            <a:r>
              <a:rPr lang="sv-SE" sz="1200" b="1" i="0">
                <a:solidFill>
                  <a:schemeClr val="tx1"/>
                </a:solidFill>
                <a:effectLst/>
                <a:latin typeface="+mn-lt"/>
                <a:ea typeface="+mn-lt"/>
                <a:cs typeface="+mn-cs"/>
              </a:rPr>
              <a:t>är förebyggande åtgärder och korrekt riskhantering således avgörande för att våra arbeten ska vara en positiv</a:t>
            </a:r>
            <a:r>
              <a:rPr lang="sv-SE" sz="1200" b="0" i="0">
                <a:solidFill>
                  <a:schemeClr val="tx1"/>
                </a:solidFill>
                <a:effectLst/>
                <a:latin typeface="+mn-lt"/>
                <a:ea typeface="+mn-lt"/>
                <a:cs typeface="+mn-cs"/>
              </a:rPr>
              <a:t> – och inte en skadlig – aspekt för den psykiska hälsan.</a:t>
            </a:r>
          </a:p>
          <a:p>
            <a:endParaRPr lang="en-GB"/>
          </a:p>
        </p:txBody>
      </p:sp>
      <p:sp>
        <p:nvSpPr>
          <p:cNvPr id="4" name="Slide Number Placeholder 3"/>
          <p:cNvSpPr>
            <a:spLocks noGrp="1"/>
          </p:cNvSpPr>
          <p:nvPr>
            <p:ph type="sldNum" sz="quarter" idx="5"/>
          </p:nvPr>
        </p:nvSpPr>
        <p:spPr/>
        <p:txBody>
          <a:bodyPr/>
          <a:lstStyle/>
          <a:p>
            <a:fld id="{EDBBB53E-E968-4B04-87EF-C96293204690}" type="slidenum">
              <a:rPr lang="en-GB" smtClean="0"/>
              <a:t>3</a:t>
            </a:fld>
            <a:endParaRPr lang="en-GB"/>
          </a:p>
        </p:txBody>
      </p:sp>
    </p:spTree>
    <p:extLst>
      <p:ext uri="{BB962C8B-B14F-4D97-AF65-F5344CB8AC3E}">
        <p14:creationId xmlns:p14="http://schemas.microsoft.com/office/powerpoint/2010/main" val="27351000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Wingdings" panose="05000000000000000000" pitchFamily="2" charset="2"/>
              <a:buNone/>
            </a:pPr>
            <a:r>
              <a:rPr lang="sv-SE" b="1"/>
              <a:t>Psykisk hälsa är en integrerad del av hälsan. </a:t>
            </a:r>
            <a:r>
              <a:rPr lang="sv-SE"/>
              <a:t>En person vid god psykisk hälsa kan utnyttja sin fulla potential, klarar av den dagliga stressen bättre och bidrar till samhällslivet. </a:t>
            </a:r>
          </a:p>
          <a:p>
            <a:pPr marL="0" indent="0">
              <a:buFont typeface="Wingdings" panose="05000000000000000000" pitchFamily="2" charset="2"/>
              <a:buNone/>
            </a:pPr>
            <a:endParaRPr lang="en-US" b="1"/>
          </a:p>
          <a:p>
            <a:pPr marL="0" indent="0">
              <a:buFont typeface="Wingdings" panose="05000000000000000000" pitchFamily="2" charset="2"/>
              <a:buNone/>
            </a:pPr>
            <a:r>
              <a:rPr lang="sv-SE" b="1"/>
              <a:t>God psykisk hälsa är en förutsättning för en produktiv ekonomi och ett inkluderande samhälle </a:t>
            </a:r>
            <a:r>
              <a:rPr lang="sv-SE" b="0"/>
              <a:t>och är därmed en aspekt som går bortom den enskilda individens eller familjens problem</a:t>
            </a:r>
            <a:r>
              <a:rPr lang="sv-SE" b="1"/>
              <a:t>.</a:t>
            </a:r>
          </a:p>
          <a:p>
            <a:pPr marL="0" indent="0">
              <a:buFont typeface="Wingdings" panose="05000000000000000000" pitchFamily="2" charset="2"/>
              <a:buNone/>
            </a:pPr>
            <a:endParaRPr lang="en-US"/>
          </a:p>
          <a:p>
            <a:pPr marL="0" indent="0">
              <a:buFont typeface="Wingdings" panose="05000000000000000000" pitchFamily="2" charset="2"/>
              <a:buNone/>
            </a:pPr>
            <a:r>
              <a:rPr lang="sv-SE" b="1"/>
              <a:t>God eller dålig psykisk hälsa uppstår inte av sig självt utan är en konsekvens av personliga och yttre faktorer</a:t>
            </a:r>
            <a:r>
              <a:rPr lang="sv-SE"/>
              <a:t>. Graden av psykisk hälsa återspeglar och påverkas av tillståndet i vårt samhälle, vår ekonomi och vår miljö, men också av världsläget i stort. </a:t>
            </a:r>
            <a:r>
              <a:rPr lang="sv-SE" b="1"/>
              <a:t>Källa</a:t>
            </a:r>
            <a:r>
              <a:rPr lang="sv-SE"/>
              <a:t>: https://health.ec.europa.eu/document/download/cef45b6d-a871-44d5-9d62-3cecc47eda89_en?filename=com_2023_298_1_act_en.pdf. </a:t>
            </a:r>
          </a:p>
          <a:p>
            <a:pPr marL="0" indent="0">
              <a:buFont typeface="Wingdings" panose="05000000000000000000" pitchFamily="2" charset="2"/>
              <a:buNone/>
            </a:pPr>
            <a:endParaRPr lang="en-US"/>
          </a:p>
          <a:p>
            <a:pPr lvl="0"/>
            <a:r>
              <a:rPr lang="sv-SE" sz="1200" b="0">
                <a:solidFill>
                  <a:schemeClr val="tx1"/>
                </a:solidFill>
                <a:effectLst/>
                <a:latin typeface="+mn-lt"/>
                <a:ea typeface="+mn-lt"/>
                <a:cs typeface="+mn-cs"/>
              </a:rPr>
              <a:t>Enligt allmän statistik har befolkningsandelen som uppger att de haft ett </a:t>
            </a:r>
            <a:r>
              <a:rPr lang="sv-SE" sz="1200" b="1">
                <a:solidFill>
                  <a:schemeClr val="tx1"/>
                </a:solidFill>
                <a:effectLst/>
                <a:latin typeface="+mn-lt"/>
                <a:ea typeface="+mn-lt"/>
                <a:cs typeface="+mn-cs"/>
              </a:rPr>
              <a:t>psykiskt hälsoproblem under de senaste 12 månaderna ökat till 46 procent efter covid-19</a:t>
            </a:r>
            <a:r>
              <a:rPr lang="sv-SE" sz="1200" b="0">
                <a:solidFill>
                  <a:schemeClr val="tx1"/>
                </a:solidFill>
                <a:effectLst/>
                <a:latin typeface="+mn-lt"/>
                <a:ea typeface="+mn-lt"/>
                <a:cs typeface="+mn-cs"/>
              </a:rPr>
              <a:t> (jämfört med 1 av 6 personer före covid-19) och 62 procent av EU-medborgarna uppger att de senaste händelserna på världsarenan </a:t>
            </a:r>
            <a:r>
              <a:rPr lang="sv-SE" sz="1200">
                <a:solidFill>
                  <a:schemeClr val="tx1"/>
                </a:solidFill>
                <a:effectLst/>
                <a:latin typeface="+mn-lt"/>
                <a:ea typeface="+mn-lt"/>
                <a:cs typeface="+mn-cs"/>
              </a:rPr>
              <a:t>(såsom klimatförändringarna eller Rysslands aggression mot Ukraina) i viss utsträckning eller i hög grad har påverkat deras psykiska hälsa. </a:t>
            </a:r>
            <a:r>
              <a:rPr lang="sv-SE" sz="1200" u="sng">
                <a:solidFill>
                  <a:schemeClr val="tx1"/>
                </a:solidFill>
                <a:effectLst/>
                <a:latin typeface="+mn-lt"/>
                <a:ea typeface="+mn-lt"/>
                <a:cs typeface="+mn-cs"/>
                <a:hlinkClick r:id="rId3"/>
              </a:rPr>
              <a:t>Kommissionens övergripande strategi för psykisk hälsa (2023)</a:t>
            </a:r>
            <a:r>
              <a:rPr lang="sv-SE" sz="1200" u="none">
                <a:solidFill>
                  <a:schemeClr val="tx1"/>
                </a:solidFill>
                <a:effectLst/>
                <a:latin typeface="+mn-lt"/>
                <a:ea typeface="+mn-lt"/>
                <a:cs typeface="+mn-cs"/>
              </a:rPr>
              <a:t> och </a:t>
            </a:r>
            <a:r>
              <a:rPr lang="sv-SE" sz="1200" u="sng">
                <a:solidFill>
                  <a:schemeClr val="tx1"/>
                </a:solidFill>
                <a:effectLst/>
                <a:latin typeface="+mn-lt"/>
                <a:ea typeface="+mn-lt"/>
                <a:cs typeface="+mn-cs"/>
                <a:hlinkClick r:id="rId4"/>
              </a:rPr>
              <a:t>https://europa.eu/eurobarometer/surveys/detail/3032</a:t>
            </a:r>
            <a:r>
              <a:rPr lang="sv-SE" sz="1200">
                <a:solidFill>
                  <a:schemeClr val="tx1"/>
                </a:solidFill>
                <a:effectLst/>
                <a:latin typeface="+mn-lt"/>
                <a:ea typeface="+mn-lt"/>
                <a:cs typeface="+mn-cs"/>
              </a:rPr>
              <a:t> </a:t>
            </a:r>
          </a:p>
          <a:p>
            <a:pPr marL="0" indent="0">
              <a:buFont typeface="Wingdings" panose="05000000000000000000" pitchFamily="2" charset="2"/>
              <a:buNone/>
            </a:pPr>
            <a:endParaRPr lang="en-US"/>
          </a:p>
          <a:p>
            <a:pPr fontAlgn="t"/>
            <a:r>
              <a:rPr lang="sv-SE" sz="1200" b="0" i="0">
                <a:solidFill>
                  <a:schemeClr val="tx1"/>
                </a:solidFill>
                <a:effectLst/>
                <a:latin typeface="+mn-lt"/>
                <a:ea typeface="+mn-lt"/>
                <a:cs typeface="+mn-cs"/>
              </a:rPr>
              <a:t>Både det personliga lidandet och den ekonomiska bördan är betydande. </a:t>
            </a:r>
            <a:r>
              <a:rPr lang="sv-SE" sz="1200" b="1" i="0">
                <a:solidFill>
                  <a:schemeClr val="tx1"/>
                </a:solidFill>
                <a:effectLst/>
                <a:latin typeface="+mn-lt"/>
                <a:ea typeface="+mn-lt"/>
                <a:cs typeface="+mn-cs"/>
              </a:rPr>
              <a:t>Psykiska hälsoproblem beräknas kosta sjukvården cirka 76 miljarder euro per år i EU – vilket motsvarar ungefär 6 procent av de totala kostnaderna för hälso- och sjukvård. </a:t>
            </a:r>
            <a:r>
              <a:rPr lang="sv-SE" sz="1200" b="0" i="0">
                <a:solidFill>
                  <a:schemeClr val="tx1"/>
                </a:solidFill>
                <a:effectLst/>
                <a:latin typeface="+mn-lt"/>
                <a:ea typeface="+mn-lt"/>
                <a:cs typeface="+mn-cs"/>
              </a:rPr>
              <a:t>En stor del av dessa kostnader uppstår till följd av att psykiska problem ofta förvärrar fysiska åkommor, vilket kräver dyrare och mer komplexa behandlingar.</a:t>
            </a:r>
          </a:p>
          <a:p>
            <a:pPr fontAlgn="t"/>
            <a:endParaRPr lang="en-US" sz="1200" b="1" i="0" kern="1200">
              <a:solidFill>
                <a:schemeClr val="tx1"/>
              </a:solidFill>
              <a:effectLst/>
              <a:latin typeface="+mn-lt"/>
              <a:ea typeface="+mn-ea"/>
              <a:cs typeface="+mn-cs"/>
            </a:endParaRPr>
          </a:p>
          <a:p>
            <a:pPr fontAlgn="t"/>
            <a:r>
              <a:rPr lang="sv-SE" sz="1200" b="1" i="0">
                <a:solidFill>
                  <a:schemeClr val="tx1"/>
                </a:solidFill>
                <a:effectLst/>
                <a:latin typeface="+mn-lt"/>
                <a:ea typeface="+mn-lt"/>
                <a:cs typeface="+mn-cs"/>
              </a:rPr>
              <a:t>Effekterna på arbetsmarknaden är betydande. Enligt uppskattningar kommer den psykiska ohälsan att minska bruttonationalprodukten </a:t>
            </a:r>
            <a:r>
              <a:rPr lang="sv-SE" sz="1200" b="0" i="0">
                <a:solidFill>
                  <a:schemeClr val="tx1"/>
                </a:solidFill>
                <a:effectLst/>
                <a:latin typeface="+mn-lt"/>
                <a:ea typeface="+mn-lt"/>
                <a:cs typeface="+mn-cs"/>
              </a:rPr>
              <a:t>(BNP) </a:t>
            </a:r>
            <a:r>
              <a:rPr lang="sv-SE" sz="1200" b="1" i="0">
                <a:solidFill>
                  <a:schemeClr val="tx1"/>
                </a:solidFill>
                <a:effectLst/>
                <a:latin typeface="+mn-lt"/>
                <a:ea typeface="+mn-lt"/>
                <a:cs typeface="+mn-cs"/>
              </a:rPr>
              <a:t>i EU med i genomsnitt 1,7 procent per år mellan 2025 och 2050</a:t>
            </a:r>
            <a:r>
              <a:rPr lang="sv-SE" sz="1200" b="0" i="0">
                <a:solidFill>
                  <a:schemeClr val="tx1"/>
                </a:solidFill>
                <a:effectLst/>
                <a:latin typeface="+mn-lt"/>
                <a:ea typeface="+mn-lt"/>
                <a:cs typeface="+mn-cs"/>
              </a:rPr>
              <a:t>. BNP-nivåerna för ett visst år skulle med andra ord kunna vara 1,7 procent högre om man fick bukt med den psykiska ohälsan. Detta ekonomiska bortfall beror till stor del på minskat deltagande på arbetsmarknaden, ökad frånvaro och ”sjuknärvaro”, dvs. när arbetstagare arbetar trots att de är sjuka och därför inte kan prestera på den nivån som annars vore fallet. https://www.oecd.org/en/publications/the-economic-case-for-preventing-mental-ill-health_16668f16-en.html </a:t>
            </a:r>
          </a:p>
          <a:p>
            <a:pPr fontAlgn="t"/>
            <a:endParaRPr lang="en-US" sz="1200" b="0" i="0" kern="1200">
              <a:solidFill>
                <a:schemeClr val="tx1"/>
              </a:solidFill>
              <a:effectLst/>
              <a:latin typeface="+mn-lt"/>
              <a:ea typeface="+mn-ea"/>
              <a:cs typeface="+mn-cs"/>
            </a:endParaRPr>
          </a:p>
          <a:p>
            <a:pPr fontAlgn="t"/>
            <a:endParaRPr lang="en-US" sz="1200" b="0" i="0" kern="1200">
              <a:solidFill>
                <a:schemeClr val="tx1"/>
              </a:solidFill>
              <a:effectLst/>
              <a:latin typeface="+mn-lt"/>
              <a:ea typeface="+mn-ea"/>
              <a:cs typeface="+mn-cs"/>
            </a:endParaRPr>
          </a:p>
          <a:p>
            <a:endParaRPr lang="en-GB"/>
          </a:p>
        </p:txBody>
      </p:sp>
      <p:sp>
        <p:nvSpPr>
          <p:cNvPr id="4" name="Slide Number Placeholder 3"/>
          <p:cNvSpPr>
            <a:spLocks noGrp="1"/>
          </p:cNvSpPr>
          <p:nvPr>
            <p:ph type="sldNum" sz="quarter" idx="5"/>
          </p:nvPr>
        </p:nvSpPr>
        <p:spPr/>
        <p:txBody>
          <a:bodyPr/>
          <a:lstStyle/>
          <a:p>
            <a:fld id="{EDBBB53E-E968-4B04-87EF-C96293204690}" type="slidenum">
              <a:rPr lang="en-GB" smtClean="0"/>
              <a:t>4</a:t>
            </a:fld>
            <a:endParaRPr lang="en-GB"/>
          </a:p>
        </p:txBody>
      </p:sp>
    </p:spTree>
    <p:extLst>
      <p:ext uri="{BB962C8B-B14F-4D97-AF65-F5344CB8AC3E}">
        <p14:creationId xmlns:p14="http://schemas.microsoft.com/office/powerpoint/2010/main" val="2787546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a:p>
          <a:p>
            <a:pPr marL="171450" indent="-171450">
              <a:buFont typeface="Arial" panose="020B0604020202020204" pitchFamily="34" charset="0"/>
              <a:buChar char="•"/>
            </a:pPr>
            <a:r>
              <a:rPr lang="sv-SE" b="0"/>
              <a:t>Enligt </a:t>
            </a:r>
            <a:r>
              <a:rPr lang="sv-SE" b="0">
                <a:solidFill>
                  <a:srgbClr val="92D050"/>
                </a:solidFill>
                <a:hlinkClick r:id="rId3">
                  <a:extLst>
                    <a:ext uri="{A12FA001-AC4F-418D-AE19-62706E023703}">
                      <ahyp:hlinkClr xmlns:ahyp="http://schemas.microsoft.com/office/drawing/2018/hyperlinkcolor" val="tx"/>
                    </a:ext>
                  </a:extLst>
                </a:hlinkClick>
              </a:rPr>
              <a:t>arbetstagarundersökningen Pulsen på arbetsmiljön 2025</a:t>
            </a:r>
            <a:r>
              <a:rPr lang="sv-SE" b="0">
                <a:solidFill>
                  <a:srgbClr val="92D050"/>
                </a:solidFill>
              </a:rPr>
              <a:t>, </a:t>
            </a:r>
            <a:r>
              <a:rPr lang="sv-SE">
                <a:hlinkClick r:id="rId3"/>
              </a:rPr>
              <a:t>https://osha.europa.eu/en/facts-and-figures/osh-pulse/climate-digital-change</a:t>
            </a:r>
            <a:r>
              <a:rPr lang="sv-SE"/>
              <a:t> </a:t>
            </a:r>
            <a:r>
              <a:rPr lang="sv-SE" b="0"/>
              <a:t>menar </a:t>
            </a:r>
            <a:r>
              <a:rPr lang="sv-SE" b="1"/>
              <a:t>fler än fyra av tio arbetstagare i EU (44 procent)</a:t>
            </a:r>
            <a:r>
              <a:rPr lang="sv-SE"/>
              <a:t> </a:t>
            </a:r>
            <a:r>
              <a:rPr lang="sv-SE" b="0"/>
              <a:t>att de utsätts för</a:t>
            </a:r>
            <a:r>
              <a:rPr lang="sv-SE" b="1"/>
              <a:t> stor tidspress </a:t>
            </a:r>
            <a:r>
              <a:rPr lang="sv-SE" b="0"/>
              <a:t>eller </a:t>
            </a:r>
            <a:r>
              <a:rPr lang="sv-SE" b="1"/>
              <a:t>överbelastning på jobbet</a:t>
            </a:r>
            <a:r>
              <a:rPr lang="sv-SE"/>
              <a:t>. </a:t>
            </a:r>
          </a:p>
          <a:p>
            <a:pPr marL="171450" indent="-171450">
              <a:buFont typeface="Arial" panose="020B0604020202020204" pitchFamily="34" charset="0"/>
              <a:buChar char="•"/>
            </a:pPr>
            <a:endParaRPr lang="en-GB"/>
          </a:p>
          <a:p>
            <a:pPr marL="171450" indent="-171450">
              <a:buFont typeface="Arial" panose="020B0604020202020204" pitchFamily="34" charset="0"/>
              <a:buChar char="•"/>
            </a:pPr>
            <a:r>
              <a:rPr lang="sv-SE"/>
              <a:t>Många arbetstagare uppger att deras arbete påverkar deras hälsa negativt:</a:t>
            </a:r>
          </a:p>
          <a:p>
            <a:pPr marL="628650" lvl="1" indent="-171450">
              <a:buFont typeface="Arial" panose="020B0604020202020204" pitchFamily="34" charset="0"/>
              <a:buChar char="•"/>
            </a:pPr>
            <a:r>
              <a:rPr lang="sv-SE">
                <a:solidFill>
                  <a:schemeClr val="tx2"/>
                </a:solidFill>
              </a:rPr>
              <a:t>37 procent av arbetstagarna upplever allmän trötthet. </a:t>
            </a:r>
          </a:p>
          <a:p>
            <a:pPr marL="628650" lvl="1" indent="-171450">
              <a:buFont typeface="Arial" panose="020B0604020202020204" pitchFamily="34" charset="0"/>
              <a:buChar char="•"/>
            </a:pPr>
            <a:r>
              <a:rPr lang="sv-SE">
                <a:solidFill>
                  <a:schemeClr val="tx2"/>
                </a:solidFill>
              </a:rPr>
              <a:t>29 procent av arbetstagarna lider av stress, depression eller ångest</a:t>
            </a:r>
            <a:r>
              <a:rPr lang="sv-SE"/>
              <a:t>.</a:t>
            </a:r>
          </a:p>
          <a:p>
            <a:pPr marL="0" indent="0">
              <a:buFont typeface="Arial" panose="020B0604020202020204" pitchFamily="34" charset="0"/>
              <a:buNone/>
            </a:pPr>
            <a:endParaRPr lang="en-US" u="none"/>
          </a:p>
          <a:p>
            <a:pPr marL="171450" indent="-171450">
              <a:buFont typeface="Arial" panose="020B0604020202020204" pitchFamily="34" charset="0"/>
              <a:buChar char="•"/>
            </a:pPr>
            <a:r>
              <a:rPr lang="sv-SE"/>
              <a:t>44 procent av arbetstagarna uppger att de utsätts för stor tidspress eller överbelastning på arbetet. Detta varierar mycket mellan EU:s medlemsstater. </a:t>
            </a:r>
          </a:p>
          <a:p>
            <a:pPr marL="171450" indent="-171450">
              <a:buFont typeface="Arial" panose="020B0604020202020204" pitchFamily="34" charset="0"/>
              <a:buChar char="•"/>
            </a:pPr>
            <a:endParaRPr lang="en-US"/>
          </a:p>
          <a:p>
            <a:pPr marL="171450" indent="-171450">
              <a:buFont typeface="Arial" panose="020B0604020202020204" pitchFamily="34" charset="0"/>
              <a:buChar char="•"/>
            </a:pPr>
            <a:r>
              <a:rPr lang="sv-SE"/>
              <a:t>Att utsättas för psykosociala risker på arbetsplatsen kan bland annat ge upphov till ångest, depression och utbrändhet. </a:t>
            </a:r>
          </a:p>
          <a:p>
            <a:pPr marL="0" indent="0">
              <a:buFont typeface="Arial" panose="020B0604020202020204" pitchFamily="34" charset="0"/>
              <a:buNone/>
            </a:pPr>
            <a:endParaRPr lang="en-US"/>
          </a:p>
          <a:p>
            <a:pPr marL="171450" indent="-171450">
              <a:buFont typeface="Arial" panose="020B0604020202020204" pitchFamily="34" charset="0"/>
              <a:buChar char="•"/>
            </a:pPr>
            <a:r>
              <a:rPr lang="sv-SE"/>
              <a:t>Utöver det individuella lidandet drabbas företagen hårt av konsekvenserna av frånvaro, ”sjuknärvaro” och ökad personalomsättning. </a:t>
            </a:r>
          </a:p>
          <a:p>
            <a:endParaRPr lang="en-GB"/>
          </a:p>
        </p:txBody>
      </p:sp>
      <p:sp>
        <p:nvSpPr>
          <p:cNvPr id="4" name="Slide Number Placeholder 3"/>
          <p:cNvSpPr>
            <a:spLocks noGrp="1"/>
          </p:cNvSpPr>
          <p:nvPr>
            <p:ph type="sldNum" sz="quarter" idx="5"/>
          </p:nvPr>
        </p:nvSpPr>
        <p:spPr/>
        <p:txBody>
          <a:bodyPr/>
          <a:lstStyle/>
          <a:p>
            <a:fld id="{EDBBB53E-E968-4B04-87EF-C96293204690}" type="slidenum">
              <a:rPr lang="en-GB" smtClean="0"/>
              <a:t>5</a:t>
            </a:fld>
            <a:endParaRPr lang="en-GB"/>
          </a:p>
        </p:txBody>
      </p:sp>
    </p:spTree>
    <p:extLst>
      <p:ext uri="{BB962C8B-B14F-4D97-AF65-F5344CB8AC3E}">
        <p14:creationId xmlns:p14="http://schemas.microsoft.com/office/powerpoint/2010/main" val="41013271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sv-SE"/>
              <a:t>Uppgifterna som presenteras </a:t>
            </a:r>
            <a:r>
              <a:rPr lang="sv-SE" b="1"/>
              <a:t>jämför några av de psykosociala arbetsmiljörisker som organisationer och arbetstagare upplever</a:t>
            </a:r>
            <a:r>
              <a:rPr lang="sv-SE"/>
              <a:t>, däribland tidspress, bristfällig kommunikation, bristfälligt samarbete och arbetstagarnas grad av delaktighet.  </a:t>
            </a:r>
          </a:p>
          <a:p>
            <a:endParaRPr lang="en-GB"/>
          </a:p>
        </p:txBody>
      </p:sp>
      <p:sp>
        <p:nvSpPr>
          <p:cNvPr id="4" name="Slide Number Placeholder 3"/>
          <p:cNvSpPr>
            <a:spLocks noGrp="1"/>
          </p:cNvSpPr>
          <p:nvPr>
            <p:ph type="sldNum" sz="quarter" idx="5"/>
          </p:nvPr>
        </p:nvSpPr>
        <p:spPr/>
        <p:txBody>
          <a:bodyPr/>
          <a:lstStyle/>
          <a:p>
            <a:fld id="{EDBBB53E-E968-4B04-87EF-C96293204690}" type="slidenum">
              <a:rPr lang="en-GB" smtClean="0"/>
              <a:t>6</a:t>
            </a:fld>
            <a:endParaRPr lang="en-GB"/>
          </a:p>
        </p:txBody>
      </p:sp>
    </p:spTree>
    <p:extLst>
      <p:ext uri="{BB962C8B-B14F-4D97-AF65-F5344CB8AC3E}">
        <p14:creationId xmlns:p14="http://schemas.microsoft.com/office/powerpoint/2010/main" val="13157422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sv-SE"/>
              <a:t>Diagrammet visar de psykosociala riskernas utveckling i organisationer för åren 2024 och 2019. Dessa risker omfattar följande: </a:t>
            </a:r>
          </a:p>
          <a:p>
            <a:pPr marL="171450" indent="-171450">
              <a:buFont typeface="Arial" panose="020B0604020202020204" pitchFamily="34" charset="0"/>
              <a:buChar char="•"/>
            </a:pPr>
            <a:r>
              <a:rPr lang="sv-SE"/>
              <a:t>Hantering av besvärliga kunder, elever eller patienter.</a:t>
            </a:r>
          </a:p>
          <a:p>
            <a:pPr marL="171450" indent="-171450">
              <a:buFont typeface="Arial" panose="020B0604020202020204" pitchFamily="34" charset="0"/>
              <a:buChar char="•"/>
            </a:pPr>
            <a:r>
              <a:rPr lang="sv-SE"/>
              <a:t>Tidspress.</a:t>
            </a:r>
          </a:p>
          <a:p>
            <a:pPr marL="171450" indent="-171450">
              <a:buFont typeface="Arial" panose="020B0604020202020204" pitchFamily="34" charset="0"/>
              <a:buChar char="•"/>
            </a:pPr>
            <a:r>
              <a:rPr lang="sv-SE"/>
              <a:t>Dålig kommunikation eller bristande samarbete inom organisationen. </a:t>
            </a:r>
          </a:p>
          <a:p>
            <a:pPr marL="171450" indent="-171450">
              <a:buFont typeface="Arial" panose="020B0604020202020204" pitchFamily="34" charset="0"/>
              <a:buChar char="•"/>
            </a:pPr>
            <a:r>
              <a:rPr lang="sv-SE"/>
              <a:t>Långa eller oregelbundna arbetspass.</a:t>
            </a:r>
          </a:p>
          <a:p>
            <a:pPr marL="171450" indent="-171450">
              <a:buFont typeface="Arial" panose="020B0604020202020204" pitchFamily="34" charset="0"/>
              <a:buChar char="•"/>
            </a:pPr>
            <a:r>
              <a:rPr lang="sv-SE"/>
              <a:t>Rädsla att förlora jobbet. </a:t>
            </a:r>
          </a:p>
          <a:p>
            <a:pPr marL="0" indent="0">
              <a:buFont typeface="Arial" panose="020B0604020202020204" pitchFamily="34" charset="0"/>
              <a:buNone/>
            </a:pPr>
            <a:r>
              <a:rPr lang="sv-SE" b="1"/>
              <a:t>Källa</a:t>
            </a:r>
            <a:r>
              <a:rPr lang="sv-SE"/>
              <a:t>: </a:t>
            </a:r>
            <a:r>
              <a:rPr lang="sv-SE" sz="1200">
                <a:solidFill>
                  <a:schemeClr val="tx1"/>
                </a:solidFill>
                <a:effectLst/>
                <a:latin typeface="+mn-lt"/>
                <a:ea typeface="+mn-lt"/>
                <a:cs typeface="+mn-cs"/>
              </a:rPr>
              <a:t>Esener 2024 – Bas: Företag i EU-27</a:t>
            </a:r>
          </a:p>
          <a:p>
            <a:pPr marL="171450" indent="-171450">
              <a:buFont typeface="Arial" panose="020B0604020202020204" pitchFamily="34" charset="0"/>
              <a:buChar char="•"/>
            </a:pPr>
            <a:endParaRPr lang="fr-FR"/>
          </a:p>
          <a:p>
            <a:pPr marL="171450" indent="-171450">
              <a:buFont typeface="Arial" panose="020B0604020202020204" pitchFamily="34" charset="0"/>
              <a:buChar char="•"/>
            </a:pPr>
            <a:endParaRPr lang="fr-FR"/>
          </a:p>
        </p:txBody>
      </p:sp>
      <p:sp>
        <p:nvSpPr>
          <p:cNvPr id="4" name="Slide Number Placeholder 3"/>
          <p:cNvSpPr>
            <a:spLocks noGrp="1"/>
          </p:cNvSpPr>
          <p:nvPr>
            <p:ph type="sldNum" sz="quarter" idx="5"/>
          </p:nvPr>
        </p:nvSpPr>
        <p:spPr/>
        <p:txBody>
          <a:bodyPr/>
          <a:lstStyle/>
          <a:p>
            <a:fld id="{EDBBB53E-E968-4B04-87EF-C96293204690}" type="slidenum">
              <a:rPr lang="en-GB" smtClean="0"/>
              <a:t>7</a:t>
            </a:fld>
            <a:endParaRPr lang="en-GB"/>
          </a:p>
        </p:txBody>
      </p:sp>
    </p:spTree>
    <p:extLst>
      <p:ext uri="{BB962C8B-B14F-4D97-AF65-F5344CB8AC3E}">
        <p14:creationId xmlns:p14="http://schemas.microsoft.com/office/powerpoint/2010/main" val="15112638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sv-SE" b="1"/>
              <a:t>Kampanjen tar sikte på EU:s övergripande mål</a:t>
            </a:r>
            <a:r>
              <a:rPr lang="sv-SE"/>
              <a:t> att främja en stark förebyggandekultur och ta itu med frågor som rör psykisk hälsa på arbetsplatsen: </a:t>
            </a:r>
          </a:p>
          <a:p>
            <a:pPr marL="171450" indent="-171450">
              <a:buFont typeface="Arial" panose="020B0604020202020204" pitchFamily="34" charset="0"/>
              <a:buChar char="•"/>
            </a:pPr>
            <a:r>
              <a:rPr lang="sv-SE" b="0" u="sng">
                <a:hlinkClick r:id="rId3"/>
              </a:rPr>
              <a:t>EU:s strategiska ram för arbetsmiljö 2021–2027</a:t>
            </a:r>
            <a:r>
              <a:rPr lang="sv-SE" b="0" u="sng"/>
              <a:t>,</a:t>
            </a:r>
          </a:p>
          <a:p>
            <a:pPr marL="171450" indent="-171450">
              <a:buFont typeface="Arial" panose="020B0604020202020204" pitchFamily="34" charset="0"/>
              <a:buChar char="•"/>
            </a:pPr>
            <a:r>
              <a:rPr lang="sv-SE" b="0"/>
              <a:t>EU-kommissionens </a:t>
            </a:r>
            <a:r>
              <a:rPr lang="sv-SE" b="0">
                <a:hlinkClick r:id="rId4"/>
              </a:rPr>
              <a:t>övergripande strategi för psykisk hälsa </a:t>
            </a:r>
          </a:p>
          <a:p>
            <a:endParaRPr lang="en-GB"/>
          </a:p>
          <a:p>
            <a:r>
              <a:rPr lang="sv-SE" sz="1200" b="1">
                <a:solidFill>
                  <a:schemeClr val="tx1"/>
                </a:solidFill>
                <a:effectLst/>
                <a:latin typeface="+mn-lt"/>
                <a:ea typeface="+mn-lt"/>
                <a:cs typeface="+mn-cs"/>
              </a:rPr>
              <a:t>Vad är syftet med kampanjen? </a:t>
            </a:r>
          </a:p>
          <a:p>
            <a:r>
              <a:rPr lang="sv-SE" sz="1200" u="sng">
                <a:solidFill>
                  <a:schemeClr val="tx1"/>
                </a:solidFill>
                <a:effectLst/>
                <a:latin typeface="+mn-lt"/>
                <a:ea typeface="+mn-lt"/>
                <a:cs typeface="+mn-cs"/>
                <a:hlinkClick r:id="rId5"/>
              </a:rPr>
              <a:t>Kampanjen för friska arbetsplatser</a:t>
            </a:r>
            <a:r>
              <a:rPr lang="sv-SE" sz="1200">
                <a:solidFill>
                  <a:schemeClr val="tx1"/>
                </a:solidFill>
                <a:effectLst/>
                <a:latin typeface="+mn-lt"/>
                <a:ea typeface="+mn-lt"/>
                <a:cs typeface="+mn-cs"/>
              </a:rPr>
              <a:t> 2026–2028 syftar till att öka medvetenheten om de positiva effekter som en god arbetsmiljö har på den psykiska hälsan och välbefinnandet.</a:t>
            </a:r>
          </a:p>
          <a:p>
            <a:r>
              <a:rPr lang="sv-SE" sz="1200">
                <a:solidFill>
                  <a:schemeClr val="tx1"/>
                </a:solidFill>
                <a:effectLst/>
                <a:latin typeface="+mn-lt"/>
                <a:ea typeface="+mn-lt"/>
                <a:cs typeface="+mn-cs"/>
              </a:rPr>
              <a:t> </a:t>
            </a:r>
          </a:p>
          <a:p>
            <a:r>
              <a:rPr lang="sv-SE" sz="1200">
                <a:solidFill>
                  <a:schemeClr val="tx1"/>
                </a:solidFill>
                <a:effectLst/>
                <a:latin typeface="+mn-lt"/>
                <a:ea typeface="+mn-lt"/>
                <a:cs typeface="+mn-cs"/>
              </a:rPr>
              <a:t>De specifika målen är att</a:t>
            </a:r>
          </a:p>
          <a:p>
            <a:pPr marL="171450" lvl="0" indent="-171450">
              <a:buFont typeface="Arial" panose="020B0604020202020204" pitchFamily="34" charset="0"/>
              <a:buChar char="•"/>
            </a:pPr>
            <a:r>
              <a:rPr lang="sv-SE" sz="1200" b="1">
                <a:solidFill>
                  <a:schemeClr val="tx1"/>
                </a:solidFill>
                <a:effectLst/>
                <a:latin typeface="+mn-lt"/>
                <a:ea typeface="+mn-lt"/>
                <a:cs typeface="+mn-cs"/>
              </a:rPr>
              <a:t>främja förebyggande av psykosociala risker</a:t>
            </a:r>
            <a:r>
              <a:rPr lang="sv-SE" sz="1200">
                <a:solidFill>
                  <a:schemeClr val="tx1"/>
                </a:solidFill>
                <a:effectLst/>
                <a:latin typeface="+mn-lt"/>
                <a:ea typeface="+mn-lt"/>
                <a:cs typeface="+mn-cs"/>
              </a:rPr>
              <a:t> genom lämpliga riskbedömnings- och hanteringsförfaranden, </a:t>
            </a:r>
          </a:p>
          <a:p>
            <a:pPr marL="171450" lvl="0" indent="-171450">
              <a:buFont typeface="Arial" panose="020B0604020202020204" pitchFamily="34" charset="0"/>
              <a:buChar char="•"/>
            </a:pPr>
            <a:r>
              <a:rPr lang="sv-SE" sz="1200" b="1">
                <a:solidFill>
                  <a:schemeClr val="tx1"/>
                </a:solidFill>
                <a:effectLst/>
                <a:latin typeface="+mn-lt"/>
                <a:ea typeface="+mn-lt"/>
                <a:cs typeface="+mn-cs"/>
              </a:rPr>
              <a:t>inkludera alla sektorer</a:t>
            </a:r>
            <a:r>
              <a:rPr lang="sv-SE" sz="1200">
                <a:solidFill>
                  <a:schemeClr val="tx1"/>
                </a:solidFill>
                <a:effectLst/>
                <a:latin typeface="+mn-lt"/>
                <a:ea typeface="+mn-lt"/>
                <a:cs typeface="+mn-cs"/>
              </a:rPr>
              <a:t>, med förstärkt fokus på de sektorer där psykosociala risker är utbredda och de där sådana risker kan vara mindre uppenbara, </a:t>
            </a:r>
          </a:p>
          <a:p>
            <a:pPr marL="171450" lvl="0" indent="-171450">
              <a:buFont typeface="Arial" panose="020B0604020202020204" pitchFamily="34" charset="0"/>
              <a:buChar char="•"/>
            </a:pPr>
            <a:r>
              <a:rPr lang="sv-SE" sz="1200" b="1">
                <a:solidFill>
                  <a:schemeClr val="tx1"/>
                </a:solidFill>
                <a:effectLst/>
                <a:latin typeface="+mn-lt"/>
                <a:ea typeface="+mn-lt"/>
                <a:cs typeface="+mn-cs"/>
              </a:rPr>
              <a:t>främja samarbete</a:t>
            </a:r>
            <a:r>
              <a:rPr lang="sv-SE" sz="1200">
                <a:solidFill>
                  <a:schemeClr val="tx1"/>
                </a:solidFill>
                <a:effectLst/>
                <a:latin typeface="+mn-lt"/>
                <a:ea typeface="+mn-lt"/>
                <a:cs typeface="+mn-cs"/>
              </a:rPr>
              <a:t> mellan arbetsgivare, chefer, arbetsledare, arbetstagare och deras ombud,</a:t>
            </a:r>
          </a:p>
          <a:p>
            <a:pPr marL="171450" lvl="0" indent="-171450">
              <a:buFont typeface="Arial" panose="020B0604020202020204" pitchFamily="34" charset="0"/>
              <a:buChar char="•"/>
            </a:pPr>
            <a:r>
              <a:rPr lang="sv-SE" sz="1200" b="1">
                <a:solidFill>
                  <a:schemeClr val="tx1"/>
                </a:solidFill>
                <a:effectLst/>
                <a:latin typeface="+mn-lt"/>
                <a:ea typeface="+mn-lt"/>
                <a:cs typeface="+mn-cs"/>
              </a:rPr>
              <a:t>sammanföra nätverkspartner</a:t>
            </a:r>
            <a:r>
              <a:rPr lang="sv-SE" sz="1200">
                <a:solidFill>
                  <a:schemeClr val="tx1"/>
                </a:solidFill>
                <a:effectLst/>
                <a:latin typeface="+mn-lt"/>
                <a:ea typeface="+mn-lt"/>
                <a:cs typeface="+mn-cs"/>
              </a:rPr>
              <a:t> i syfte att</a:t>
            </a:r>
            <a:r>
              <a:rPr lang="sv-SE" sz="1200" b="1">
                <a:solidFill>
                  <a:schemeClr val="tx1"/>
                </a:solidFill>
                <a:effectLst/>
                <a:latin typeface="+mn-lt"/>
                <a:ea typeface="+mn-lt"/>
                <a:cs typeface="+mn-cs"/>
              </a:rPr>
              <a:t> </a:t>
            </a:r>
            <a:r>
              <a:rPr lang="sv-SE" sz="1200">
                <a:solidFill>
                  <a:schemeClr val="tx1"/>
                </a:solidFill>
                <a:effectLst/>
                <a:latin typeface="+mn-lt"/>
                <a:ea typeface="+mn-lt"/>
                <a:cs typeface="+mn-cs"/>
              </a:rPr>
              <a:t>utbyta information och god praxis</a:t>
            </a:r>
            <a:r>
              <a:rPr lang="sv-SE" sz="1200" b="1">
                <a:solidFill>
                  <a:schemeClr val="tx1"/>
                </a:solidFill>
                <a:effectLst/>
                <a:latin typeface="+mn-lt"/>
                <a:ea typeface="+mn-lt"/>
                <a:cs typeface="+mn-cs"/>
              </a:rPr>
              <a:t> </a:t>
            </a:r>
            <a:r>
              <a:rPr lang="sv-SE" sz="1200">
                <a:solidFill>
                  <a:schemeClr val="tx1"/>
                </a:solidFill>
                <a:effectLst/>
                <a:latin typeface="+mn-lt"/>
                <a:ea typeface="+mn-lt"/>
                <a:cs typeface="+mn-cs"/>
              </a:rPr>
              <a:t>på området förebyggande av psykosociala risker,</a:t>
            </a:r>
          </a:p>
          <a:p>
            <a:pPr marL="171450" lvl="0" indent="-171450">
              <a:buFont typeface="Arial" panose="020B0604020202020204" pitchFamily="34" charset="0"/>
              <a:buChar char="•"/>
            </a:pPr>
            <a:r>
              <a:rPr lang="sv-SE" sz="1200">
                <a:solidFill>
                  <a:schemeClr val="tx1"/>
                </a:solidFill>
                <a:effectLst/>
                <a:latin typeface="+mn-lt"/>
                <a:ea typeface="+mn-lt"/>
                <a:cs typeface="+mn-cs"/>
              </a:rPr>
              <a:t>främja </a:t>
            </a:r>
            <a:r>
              <a:rPr lang="sv-SE" sz="1200" b="1">
                <a:solidFill>
                  <a:schemeClr val="tx1"/>
                </a:solidFill>
                <a:effectLst/>
                <a:latin typeface="+mn-lt"/>
                <a:ea typeface="+mn-lt"/>
                <a:cs typeface="+mn-cs"/>
              </a:rPr>
              <a:t>en helhetssyn</a:t>
            </a:r>
            <a:r>
              <a:rPr lang="sv-SE" sz="1200">
                <a:solidFill>
                  <a:schemeClr val="tx1"/>
                </a:solidFill>
                <a:effectLst/>
                <a:latin typeface="+mn-lt"/>
                <a:ea typeface="+mn-lt"/>
                <a:cs typeface="+mn-cs"/>
              </a:rPr>
              <a:t> där </a:t>
            </a:r>
            <a:r>
              <a:rPr lang="sv-SE" sz="1200" b="1">
                <a:solidFill>
                  <a:schemeClr val="tx1"/>
                </a:solidFill>
                <a:effectLst/>
                <a:latin typeface="+mn-lt"/>
                <a:ea typeface="+mn-lt"/>
                <a:cs typeface="+mn-cs"/>
              </a:rPr>
              <a:t>sambanden mellan fysiska och psykosociala risker och arbetstagarnas hälsa</a:t>
            </a:r>
            <a:r>
              <a:rPr lang="sv-SE" sz="1200">
                <a:solidFill>
                  <a:schemeClr val="tx1"/>
                </a:solidFill>
                <a:effectLst/>
                <a:latin typeface="+mn-lt"/>
                <a:ea typeface="+mn-lt"/>
                <a:cs typeface="+mn-cs"/>
              </a:rPr>
              <a:t> tas i beaktande,</a:t>
            </a:r>
          </a:p>
          <a:p>
            <a:pPr marL="171450" lvl="0" indent="-171450">
              <a:buFont typeface="Arial" panose="020B0604020202020204" pitchFamily="34" charset="0"/>
              <a:buChar char="•"/>
            </a:pPr>
            <a:r>
              <a:rPr lang="sv-SE" sz="1200">
                <a:solidFill>
                  <a:schemeClr val="tx1"/>
                </a:solidFill>
                <a:effectLst/>
                <a:latin typeface="+mn-lt"/>
                <a:ea typeface="+mn-lt"/>
                <a:cs typeface="+mn-cs"/>
              </a:rPr>
              <a:t>betona vikten av </a:t>
            </a:r>
            <a:r>
              <a:rPr lang="sv-SE" sz="1200" b="1">
                <a:solidFill>
                  <a:schemeClr val="tx1"/>
                </a:solidFill>
                <a:effectLst/>
                <a:latin typeface="+mn-lt"/>
                <a:ea typeface="+mn-lt"/>
                <a:cs typeface="+mn-cs"/>
              </a:rPr>
              <a:t>stöd</a:t>
            </a:r>
            <a:r>
              <a:rPr lang="sv-SE" sz="1200" b="0">
                <a:solidFill>
                  <a:schemeClr val="tx1"/>
                </a:solidFill>
                <a:effectLst/>
                <a:latin typeface="+mn-lt"/>
                <a:ea typeface="+mn-lt"/>
                <a:cs typeface="+mn-cs"/>
              </a:rPr>
              <a:t>,</a:t>
            </a:r>
            <a:r>
              <a:rPr lang="sv-SE" sz="1200" b="1">
                <a:solidFill>
                  <a:schemeClr val="tx1"/>
                </a:solidFill>
                <a:effectLst/>
                <a:latin typeface="+mn-lt"/>
                <a:ea typeface="+mn-lt"/>
                <a:cs typeface="+mn-cs"/>
              </a:rPr>
              <a:t> effektiv kommunikation </a:t>
            </a:r>
            <a:r>
              <a:rPr lang="sv-SE" sz="1200" b="0">
                <a:solidFill>
                  <a:schemeClr val="tx1"/>
                </a:solidFill>
                <a:effectLst/>
                <a:latin typeface="+mn-lt"/>
                <a:ea typeface="+mn-lt"/>
                <a:cs typeface="+mn-cs"/>
              </a:rPr>
              <a:t>och </a:t>
            </a:r>
            <a:r>
              <a:rPr lang="sv-SE" sz="1200" b="1">
                <a:solidFill>
                  <a:schemeClr val="tx1"/>
                </a:solidFill>
                <a:effectLst/>
                <a:latin typeface="+mn-lt"/>
                <a:ea typeface="+mn-lt"/>
                <a:cs typeface="+mn-cs"/>
              </a:rPr>
              <a:t>arbetsorganisering</a:t>
            </a:r>
            <a:r>
              <a:rPr lang="sv-SE" sz="1200">
                <a:solidFill>
                  <a:schemeClr val="tx1"/>
                </a:solidFill>
                <a:effectLst/>
                <a:latin typeface="+mn-lt"/>
                <a:ea typeface="+mn-lt"/>
                <a:cs typeface="+mn-cs"/>
              </a:rPr>
              <a:t> samt ett gynnsamt socialt klimat som förutsättningar för att skapa en hälsosam arbetsmiljö.</a:t>
            </a:r>
          </a:p>
          <a:p>
            <a:endParaRPr lang="en-GB"/>
          </a:p>
        </p:txBody>
      </p:sp>
      <p:sp>
        <p:nvSpPr>
          <p:cNvPr id="4" name="Slide Number Placeholder 3"/>
          <p:cNvSpPr>
            <a:spLocks noGrp="1"/>
          </p:cNvSpPr>
          <p:nvPr>
            <p:ph type="sldNum" sz="quarter" idx="5"/>
          </p:nvPr>
        </p:nvSpPr>
        <p:spPr/>
        <p:txBody>
          <a:bodyPr/>
          <a:lstStyle/>
          <a:p>
            <a:fld id="{EDBBB53E-E968-4B04-87EF-C96293204690}" type="slidenum">
              <a:rPr lang="en-GB" smtClean="0"/>
              <a:t>8</a:t>
            </a:fld>
            <a:endParaRPr lang="en-GB"/>
          </a:p>
        </p:txBody>
      </p:sp>
    </p:spTree>
    <p:extLst>
      <p:ext uri="{BB962C8B-B14F-4D97-AF65-F5344CB8AC3E}">
        <p14:creationId xmlns:p14="http://schemas.microsoft.com/office/powerpoint/2010/main" val="10122081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DBBB53E-E968-4B04-87EF-C96293204690}" type="slidenum">
              <a:rPr lang="en-GB" smtClean="0"/>
              <a:t>9</a:t>
            </a:fld>
            <a:endParaRPr lang="en-GB"/>
          </a:p>
        </p:txBody>
      </p:sp>
    </p:spTree>
    <p:extLst>
      <p:ext uri="{BB962C8B-B14F-4D97-AF65-F5344CB8AC3E}">
        <p14:creationId xmlns:p14="http://schemas.microsoft.com/office/powerpoint/2010/main" val="39517911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sv-SE" sz="1200">
                <a:solidFill>
                  <a:schemeClr val="tx1"/>
                </a:solidFill>
                <a:effectLst/>
                <a:latin typeface="+mn-lt"/>
                <a:ea typeface="+mn-lt"/>
                <a:cs typeface="+mn-cs"/>
              </a:rPr>
              <a:t>Det effektivaste sättet att hantera psykosociala risker på arbetsplatsen är att integrera </a:t>
            </a:r>
            <a:r>
              <a:rPr lang="sv-SE" sz="1200" b="1">
                <a:solidFill>
                  <a:schemeClr val="tx1"/>
                </a:solidFill>
                <a:effectLst/>
                <a:latin typeface="+mn-lt"/>
                <a:ea typeface="+mn-lt"/>
                <a:cs typeface="+mn-cs"/>
              </a:rPr>
              <a:t>bedömning och hantering av psykosociala risker i det övergripande arbetsmiljöarbetet </a:t>
            </a:r>
            <a:r>
              <a:rPr lang="sv-SE" sz="1200" b="0">
                <a:solidFill>
                  <a:schemeClr val="tx1"/>
                </a:solidFill>
                <a:effectLst/>
                <a:latin typeface="+mn-lt"/>
                <a:ea typeface="+mn-lt"/>
                <a:cs typeface="+mn-cs"/>
              </a:rPr>
              <a:t>genom att</a:t>
            </a:r>
          </a:p>
          <a:p>
            <a:pPr marL="171450" indent="-171450">
              <a:buFont typeface="Arial" panose="020B0604020202020204" pitchFamily="34" charset="0"/>
              <a:buChar char="•"/>
            </a:pPr>
            <a:r>
              <a:rPr lang="sv-SE" sz="1200">
                <a:solidFill>
                  <a:schemeClr val="tx1"/>
                </a:solidFill>
                <a:effectLst/>
                <a:latin typeface="+mn-lt"/>
                <a:ea typeface="+mn-lt"/>
                <a:cs typeface="+mn-cs"/>
              </a:rPr>
              <a:t>genomföra systematiska bedömningar,</a:t>
            </a:r>
          </a:p>
          <a:p>
            <a:pPr marL="171450" indent="-171450">
              <a:buFont typeface="Arial" panose="020B0604020202020204" pitchFamily="34" charset="0"/>
              <a:buChar char="•"/>
            </a:pPr>
            <a:r>
              <a:rPr lang="sv-SE" sz="1200">
                <a:solidFill>
                  <a:schemeClr val="tx1"/>
                </a:solidFill>
                <a:effectLst/>
                <a:latin typeface="+mn-lt"/>
                <a:ea typeface="+mn-lt"/>
                <a:cs typeface="+mn-cs"/>
              </a:rPr>
              <a:t>göra arbetstagarna och deras ombud delaktiga,</a:t>
            </a:r>
          </a:p>
          <a:p>
            <a:pPr marL="171450" indent="-171450">
              <a:buFont typeface="Arial" panose="020B0604020202020204" pitchFamily="34" charset="0"/>
              <a:buChar char="•"/>
            </a:pPr>
            <a:r>
              <a:rPr lang="sv-SE" sz="1200">
                <a:solidFill>
                  <a:schemeClr val="tx1"/>
                </a:solidFill>
                <a:effectLst/>
                <a:latin typeface="+mn-lt"/>
                <a:ea typeface="+mn-lt"/>
                <a:cs typeface="+mn-cs"/>
              </a:rPr>
              <a:t>fastställa tydliga prioriteringar,</a:t>
            </a:r>
          </a:p>
          <a:p>
            <a:pPr marL="171450" indent="-171450">
              <a:buFont typeface="Arial" panose="020B0604020202020204" pitchFamily="34" charset="0"/>
              <a:buChar char="•"/>
            </a:pPr>
            <a:r>
              <a:rPr lang="sv-SE" sz="1200">
                <a:solidFill>
                  <a:schemeClr val="tx1"/>
                </a:solidFill>
                <a:effectLst/>
                <a:latin typeface="+mn-lt"/>
                <a:ea typeface="+mn-lt"/>
                <a:cs typeface="+mn-cs"/>
              </a:rPr>
              <a:t>följa upp med handlingsplaner och utvärderingar. </a:t>
            </a:r>
          </a:p>
          <a:p>
            <a:pPr marL="0" indent="0">
              <a:buFont typeface="Arial" panose="020B0604020202020204" pitchFamily="34" charset="0"/>
              <a:buNone/>
            </a:pPr>
            <a:r>
              <a:rPr lang="sv-SE" sz="1200" b="1">
                <a:solidFill>
                  <a:schemeClr val="tx1"/>
                </a:solidFill>
                <a:effectLst/>
                <a:latin typeface="+mn-lt"/>
                <a:ea typeface="+mn-lt"/>
                <a:cs typeface="+mn-cs"/>
              </a:rPr>
              <a:t>Ett starkt ledarskap är avgörande</a:t>
            </a:r>
            <a:r>
              <a:rPr lang="sv-SE" sz="1200">
                <a:solidFill>
                  <a:schemeClr val="tx1"/>
                </a:solidFill>
                <a:effectLst/>
                <a:latin typeface="+mn-lt"/>
                <a:ea typeface="+mn-lt"/>
                <a:cs typeface="+mn-cs"/>
              </a:rPr>
              <a:t> – chefer måste utbildas inom identifiering av risker och främjande av en stödjande arbetskultur.</a:t>
            </a:r>
          </a:p>
          <a:p>
            <a:endParaRPr lang="en-GB" sz="1200" kern="1200">
              <a:solidFill>
                <a:schemeClr val="tx1"/>
              </a:solidFill>
              <a:effectLst/>
              <a:latin typeface="+mn-lt"/>
              <a:ea typeface="+mn-ea"/>
              <a:cs typeface="+mn-cs"/>
            </a:endParaRPr>
          </a:p>
          <a:p>
            <a:r>
              <a:rPr lang="sv-SE" sz="1200">
                <a:solidFill>
                  <a:schemeClr val="tx1"/>
                </a:solidFill>
                <a:effectLst/>
                <a:latin typeface="+mn-lt"/>
                <a:ea typeface="+mn-lt"/>
                <a:cs typeface="+mn-cs"/>
              </a:rPr>
              <a:t>För att </a:t>
            </a:r>
            <a:r>
              <a:rPr lang="sv-SE" sz="1200" b="1">
                <a:solidFill>
                  <a:schemeClr val="tx1"/>
                </a:solidFill>
                <a:effectLst/>
                <a:latin typeface="+mn-lt"/>
                <a:ea typeface="+mn-lt"/>
                <a:cs typeface="+mn-cs"/>
              </a:rPr>
              <a:t>förebygga trakasserier, sexuella trakasserier och våld</a:t>
            </a:r>
            <a:r>
              <a:rPr lang="sv-SE" sz="1200">
                <a:solidFill>
                  <a:schemeClr val="tx1"/>
                </a:solidFill>
                <a:effectLst/>
                <a:latin typeface="+mn-lt"/>
                <a:ea typeface="+mn-lt"/>
                <a:cs typeface="+mn-cs"/>
              </a:rPr>
              <a:t> samt </a:t>
            </a:r>
            <a:r>
              <a:rPr lang="sv-SE" sz="1200" b="1">
                <a:solidFill>
                  <a:schemeClr val="tx1"/>
                </a:solidFill>
                <a:effectLst/>
                <a:latin typeface="+mn-lt"/>
                <a:ea typeface="+mn-lt"/>
                <a:cs typeface="+mn-cs"/>
              </a:rPr>
              <a:t>ta itu med de bakomliggande orsakerna till dessa risker</a:t>
            </a:r>
            <a:r>
              <a:rPr lang="sv-SE" sz="1200">
                <a:solidFill>
                  <a:schemeClr val="tx1"/>
                </a:solidFill>
                <a:effectLst/>
                <a:latin typeface="+mn-lt"/>
                <a:ea typeface="+mn-lt"/>
                <a:cs typeface="+mn-cs"/>
              </a:rPr>
              <a:t> måste organisationerna </a:t>
            </a:r>
          </a:p>
          <a:p>
            <a:pPr marL="171450" indent="-171450">
              <a:buFont typeface="Arial" panose="020B0604020202020204" pitchFamily="34" charset="0"/>
              <a:buChar char="•"/>
            </a:pPr>
            <a:r>
              <a:rPr lang="sv-SE" sz="1200">
                <a:solidFill>
                  <a:schemeClr val="tx1"/>
                </a:solidFill>
                <a:effectLst/>
                <a:latin typeface="+mn-lt"/>
                <a:ea typeface="+mn-lt"/>
                <a:cs typeface="+mn-cs"/>
              </a:rPr>
              <a:t>analysera den psykosociala arbetsmiljön, med särskilt fokus på organisationskulturen och ledarskapsstilen, </a:t>
            </a:r>
          </a:p>
          <a:p>
            <a:pPr marL="171450" indent="-171450">
              <a:buFont typeface="Arial" panose="020B0604020202020204" pitchFamily="34" charset="0"/>
              <a:buChar char="•"/>
            </a:pPr>
            <a:r>
              <a:rPr lang="sv-SE" sz="1200">
                <a:solidFill>
                  <a:schemeClr val="tx1"/>
                </a:solidFill>
                <a:effectLst/>
                <a:latin typeface="+mn-lt"/>
                <a:ea typeface="+mn-lt"/>
                <a:cs typeface="+mn-cs"/>
              </a:rPr>
              <a:t>främja nolltolerans vid olämpligt beteende och underbygga detta genom tydlig kommunikation, initiativ för att öka medvetenheten, väldefinierade rapporteringsrutiner och disciplinära förfaranden.</a:t>
            </a:r>
          </a:p>
          <a:p>
            <a:endParaRPr lang="en-GB" sz="1200" kern="1200">
              <a:solidFill>
                <a:schemeClr val="tx1"/>
              </a:solidFill>
              <a:effectLst/>
              <a:latin typeface="+mn-lt"/>
              <a:ea typeface="+mn-ea"/>
              <a:cs typeface="+mn-cs"/>
            </a:endParaRPr>
          </a:p>
          <a:p>
            <a:r>
              <a:rPr lang="sv-SE" sz="1200">
                <a:solidFill>
                  <a:schemeClr val="tx1"/>
                </a:solidFill>
                <a:effectLst/>
                <a:latin typeface="+mn-lt"/>
                <a:ea typeface="+mn-lt"/>
                <a:cs typeface="+mn-cs"/>
              </a:rPr>
              <a:t>Det gäller att se över arbetsmiljön i sin helhet för att kunna minska de </a:t>
            </a:r>
            <a:r>
              <a:rPr lang="sv-SE" sz="1200" b="1">
                <a:solidFill>
                  <a:schemeClr val="tx1"/>
                </a:solidFill>
                <a:effectLst/>
                <a:latin typeface="+mn-lt"/>
                <a:ea typeface="+mn-lt"/>
                <a:cs typeface="+mn-cs"/>
              </a:rPr>
              <a:t>fysiska riskerna och den psykiska ohälsan</a:t>
            </a:r>
            <a:r>
              <a:rPr lang="sv-SE" sz="1200">
                <a:solidFill>
                  <a:schemeClr val="tx1"/>
                </a:solidFill>
                <a:effectLst/>
                <a:latin typeface="+mn-lt"/>
                <a:ea typeface="+mn-lt"/>
                <a:cs typeface="+mn-cs"/>
              </a:rPr>
              <a:t>. Det finns många olika kopplingar mellan fysiska och psykosociala risker. Psykosociala arbetsmiljörisker kan till exempel kopplas till olyckor och muskel- och skelettbesvär. </a:t>
            </a:r>
          </a:p>
          <a:p>
            <a:endParaRPr lang="en-GB" sz="1200" kern="1200">
              <a:solidFill>
                <a:schemeClr val="tx1"/>
              </a:solidFill>
              <a:effectLst/>
              <a:latin typeface="+mn-lt"/>
              <a:ea typeface="+mn-ea"/>
              <a:cs typeface="+mn-cs"/>
            </a:endParaRPr>
          </a:p>
          <a:p>
            <a:r>
              <a:rPr lang="sv-SE" sz="1200">
                <a:solidFill>
                  <a:schemeClr val="tx1"/>
                </a:solidFill>
                <a:effectLst/>
                <a:latin typeface="+mn-lt"/>
                <a:ea typeface="+mn-lt"/>
                <a:cs typeface="+mn-cs"/>
              </a:rPr>
              <a:t>Detta är särskilt viktigt inom </a:t>
            </a:r>
            <a:r>
              <a:rPr lang="sv-SE" sz="1200" b="1">
                <a:solidFill>
                  <a:schemeClr val="tx1"/>
                </a:solidFill>
                <a:effectLst/>
                <a:latin typeface="+mn-lt"/>
                <a:ea typeface="+mn-lt"/>
                <a:cs typeface="+mn-cs"/>
              </a:rPr>
              <a:t>hälso- och socialvården</a:t>
            </a:r>
            <a:r>
              <a:rPr lang="sv-SE" sz="1200">
                <a:solidFill>
                  <a:schemeClr val="tx1"/>
                </a:solidFill>
                <a:effectLst/>
                <a:latin typeface="+mn-lt"/>
                <a:ea typeface="+mn-lt"/>
                <a:cs typeface="+mn-cs"/>
              </a:rPr>
              <a:t> i och med den höga arbetsbelastningen, de känslorelaterade påfrestningarna och den ökade risken för våld som förekommer inom denna sektor. </a:t>
            </a:r>
          </a:p>
          <a:p>
            <a:endParaRPr lang="en-GB" sz="1200" kern="1200">
              <a:solidFill>
                <a:schemeClr val="tx1"/>
              </a:solidFill>
              <a:effectLst/>
              <a:latin typeface="+mn-lt"/>
              <a:ea typeface="+mn-ea"/>
              <a:cs typeface="+mn-cs"/>
            </a:endParaRPr>
          </a:p>
          <a:p>
            <a:r>
              <a:rPr lang="sv-SE" sz="1200">
                <a:solidFill>
                  <a:schemeClr val="tx1"/>
                </a:solidFill>
                <a:effectLst/>
                <a:latin typeface="+mn-lt"/>
                <a:ea typeface="+mn-lt"/>
                <a:cs typeface="+mn-cs"/>
              </a:rPr>
              <a:t>Hantering av </a:t>
            </a:r>
            <a:r>
              <a:rPr lang="sv-SE" sz="1200" b="1">
                <a:solidFill>
                  <a:schemeClr val="tx1"/>
                </a:solidFill>
                <a:effectLst/>
                <a:latin typeface="+mn-lt"/>
                <a:ea typeface="+mn-lt"/>
                <a:cs typeface="+mn-cs"/>
              </a:rPr>
              <a:t>psykisk hälsa</a:t>
            </a:r>
            <a:r>
              <a:rPr lang="sv-SE" sz="1200">
                <a:solidFill>
                  <a:schemeClr val="tx1"/>
                </a:solidFill>
                <a:effectLst/>
                <a:latin typeface="+mn-lt"/>
                <a:ea typeface="+mn-lt"/>
                <a:cs typeface="+mn-cs"/>
              </a:rPr>
              <a:t> handlar om att främja en öppen dialog, motverka fördomar och stigmatisering samt inrätta effektiva förfaranden för tidig identifiering och återgång till arbetet. </a:t>
            </a:r>
            <a:r>
              <a:rPr lang="sv-SE" sz="1200" b="1">
                <a:solidFill>
                  <a:schemeClr val="tx1"/>
                </a:solidFill>
                <a:effectLst/>
                <a:latin typeface="+mn-lt"/>
                <a:ea typeface="+mn-lt"/>
                <a:cs typeface="+mn-cs"/>
              </a:rPr>
              <a:t>Samarbete</a:t>
            </a:r>
            <a:r>
              <a:rPr lang="sv-SE" sz="1200">
                <a:solidFill>
                  <a:schemeClr val="tx1"/>
                </a:solidFill>
                <a:effectLst/>
                <a:latin typeface="+mn-lt"/>
                <a:ea typeface="+mn-lt"/>
                <a:cs typeface="+mn-cs"/>
              </a:rPr>
              <a:t> mellan chefer, hälso- och sjukvårdspersonal och arbetstagare är </a:t>
            </a:r>
            <a:r>
              <a:rPr lang="sv-SE" sz="1200" b="1">
                <a:solidFill>
                  <a:schemeClr val="tx1"/>
                </a:solidFill>
                <a:effectLst/>
                <a:latin typeface="+mn-lt"/>
                <a:ea typeface="+mn-lt"/>
                <a:cs typeface="+mn-cs"/>
              </a:rPr>
              <a:t>avgörande för välbefinnandet på lång sikt</a:t>
            </a:r>
            <a:r>
              <a:rPr lang="sv-SE" sz="1200">
                <a:solidFill>
                  <a:schemeClr val="tx1"/>
                </a:solidFill>
                <a:effectLst/>
                <a:latin typeface="+mn-lt"/>
                <a:ea typeface="+mn-lt"/>
                <a:cs typeface="+mn-cs"/>
              </a:rPr>
              <a:t>.</a:t>
            </a:r>
          </a:p>
          <a:p>
            <a:endParaRPr lang="en-GB"/>
          </a:p>
        </p:txBody>
      </p:sp>
      <p:sp>
        <p:nvSpPr>
          <p:cNvPr id="4" name="Slide Number Placeholder 3"/>
          <p:cNvSpPr>
            <a:spLocks noGrp="1"/>
          </p:cNvSpPr>
          <p:nvPr>
            <p:ph type="sldNum" sz="quarter" idx="5"/>
          </p:nvPr>
        </p:nvSpPr>
        <p:spPr/>
        <p:txBody>
          <a:bodyPr/>
          <a:lstStyle/>
          <a:p>
            <a:fld id="{EDBBB53E-E968-4B04-87EF-C96293204690}" type="slidenum">
              <a:rPr lang="en-GB" smtClean="0"/>
              <a:t>10</a:t>
            </a:fld>
            <a:endParaRPr lang="en-GB"/>
          </a:p>
        </p:txBody>
      </p:sp>
    </p:spTree>
    <p:extLst>
      <p:ext uri="{BB962C8B-B14F-4D97-AF65-F5344CB8AC3E}">
        <p14:creationId xmlns:p14="http://schemas.microsoft.com/office/powerpoint/2010/main" val="23260129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i="0">
                <a:solidFill>
                  <a:schemeClr val="tx1"/>
                </a:solidFill>
                <a:effectLst/>
                <a:latin typeface="+mn-lt"/>
                <a:ea typeface="+mn-lt"/>
                <a:cs typeface="+mn-cs"/>
              </a:rPr>
              <a:t>Psykosocial riskhantering är inte något som kan väljas bort</a:t>
            </a:r>
            <a:r>
              <a:rPr lang="sv-SE" sz="1200" b="0" i="0">
                <a:solidFill>
                  <a:schemeClr val="tx1"/>
                </a:solidFill>
                <a:effectLst/>
                <a:latin typeface="+mn-lt"/>
                <a:ea typeface="+mn-lt"/>
                <a:cs typeface="+mn-cs"/>
              </a:rPr>
              <a:t>.</a:t>
            </a:r>
            <a:br>
              <a:rPr lang="sv-SE" sz="1200" b="0" i="0">
                <a:solidFill>
                  <a:schemeClr val="tx1"/>
                </a:solidFill>
                <a:effectLst/>
                <a:latin typeface="+mn-lt"/>
                <a:ea typeface="+mn-lt"/>
                <a:cs typeface="+mn-cs"/>
              </a:rPr>
            </a:br>
            <a:r>
              <a:rPr lang="sv-SE" sz="1200" b="0" i="0">
                <a:solidFill>
                  <a:schemeClr val="tx1"/>
                </a:solidFill>
                <a:effectLst/>
                <a:latin typeface="+mn-lt"/>
                <a:ea typeface="+mn-lt"/>
                <a:cs typeface="+mn-cs"/>
              </a:rPr>
              <a:t>Arbetsgivare har en </a:t>
            </a:r>
            <a:r>
              <a:rPr lang="sv-SE" sz="1200" b="1" i="0">
                <a:solidFill>
                  <a:schemeClr val="tx1"/>
                </a:solidFill>
                <a:effectLst/>
                <a:latin typeface="+mn-lt"/>
                <a:ea typeface="+mn-lt"/>
                <a:cs typeface="+mn-cs"/>
              </a:rPr>
              <a:t>rättslig skyldighet att skydda arbetstagarnas hälsa och säkerhet</a:t>
            </a:r>
            <a:r>
              <a:rPr lang="sv-SE" sz="1200" b="0" i="0">
                <a:solidFill>
                  <a:schemeClr val="tx1"/>
                </a:solidFill>
                <a:effectLst/>
                <a:latin typeface="+mn-lt"/>
                <a:ea typeface="+mn-lt"/>
                <a:cs typeface="+mn-cs"/>
              </a:rPr>
              <a:t>, vilket uttryckligen inbegriper psykisk hälsa som en integrerad del av arbetsmiljöarbetet.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i="0">
                <a:solidFill>
                  <a:schemeClr val="tx1"/>
                </a:solidFill>
                <a:effectLst/>
                <a:latin typeface="+mn-lt"/>
                <a:ea typeface="+mn-lt"/>
                <a:cs typeface="+mn-cs"/>
              </a:rPr>
              <a:t>Det finns dock fortfarande en tydlig </a:t>
            </a:r>
            <a:r>
              <a:rPr lang="sv-SE" sz="1200" b="1" i="0">
                <a:solidFill>
                  <a:schemeClr val="tx1"/>
                </a:solidFill>
                <a:effectLst/>
                <a:latin typeface="+mn-lt"/>
                <a:ea typeface="+mn-lt"/>
                <a:cs typeface="+mn-cs"/>
              </a:rPr>
              <a:t>klyfta mellan denna skyldighet och hur verkligheten ser ut</a:t>
            </a:r>
            <a:r>
              <a:rPr lang="sv-SE" sz="1200" b="0" i="0">
                <a:solidFill>
                  <a:schemeClr val="tx1"/>
                </a:solidFill>
                <a:effectLst/>
                <a:latin typeface="+mn-lt"/>
                <a:ea typeface="+mn-lt"/>
                <a:cs typeface="+mn-cs"/>
              </a:rPr>
              <a:t>.</a:t>
            </a:r>
            <a:br>
              <a:rPr lang="sv-SE" sz="1200" b="0" i="0">
                <a:solidFill>
                  <a:schemeClr val="tx1"/>
                </a:solidFill>
                <a:effectLst/>
                <a:latin typeface="+mn-lt"/>
                <a:ea typeface="+mn-lt"/>
                <a:cs typeface="+mn-cs"/>
              </a:rPr>
            </a:br>
            <a:r>
              <a:rPr lang="sv-SE" sz="1200" b="0" i="0">
                <a:solidFill>
                  <a:schemeClr val="tx1"/>
                </a:solidFill>
                <a:effectLst/>
                <a:latin typeface="+mn-lt"/>
                <a:ea typeface="+mn-lt"/>
                <a:cs typeface="+mn-cs"/>
              </a:rPr>
              <a:t>Uppgifter visar att </a:t>
            </a:r>
            <a:r>
              <a:rPr lang="sv-SE" sz="1200" b="1" i="0">
                <a:solidFill>
                  <a:schemeClr val="tx1"/>
                </a:solidFill>
                <a:effectLst/>
                <a:latin typeface="+mn-lt"/>
                <a:ea typeface="+mn-lt"/>
                <a:cs typeface="+mn-cs"/>
              </a:rPr>
              <a:t>endast cirka 39 procent av företagen uppger att de har en handlingsplan för att förebygga arbetsrelaterad stress</a:t>
            </a:r>
            <a:r>
              <a:rPr lang="sv-SE" sz="1200" b="0" i="0">
                <a:solidFill>
                  <a:schemeClr val="tx1"/>
                </a:solidFill>
                <a:effectLst/>
                <a:latin typeface="+mn-lt"/>
                <a:ea typeface="+mn-lt"/>
                <a:cs typeface="+mn-cs"/>
              </a:rPr>
              <a:t>, vilket tyder på att det fortfarande inte är särskilt vanligt med strukturerade strategier.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i="0">
                <a:solidFill>
                  <a:schemeClr val="tx1"/>
                </a:solidFill>
                <a:effectLst/>
                <a:latin typeface="+mn-lt"/>
                <a:ea typeface="+mn-lt"/>
                <a:cs typeface="+mn-cs"/>
              </a:rPr>
              <a:t>Detta belyser en viktig utmaning när det gäller vidtagande av åtgärder</a:t>
            </a:r>
            <a:r>
              <a:rPr lang="sv-SE" sz="1200" b="0" i="1">
                <a:solidFill>
                  <a:schemeClr val="tx1"/>
                </a:solidFill>
                <a:effectLst/>
                <a:latin typeface="+mn-lt"/>
                <a:ea typeface="+mn-lt"/>
                <a:cs typeface="+mn-cs"/>
              </a:rPr>
              <a:t>.</a:t>
            </a:r>
            <a:br>
              <a:rPr lang="sv-SE" sz="1200" b="0" i="0">
                <a:solidFill>
                  <a:schemeClr val="tx1"/>
                </a:solidFill>
                <a:effectLst/>
                <a:latin typeface="+mn-lt"/>
                <a:ea typeface="+mn-lt"/>
                <a:cs typeface="+mn-cs"/>
              </a:rPr>
            </a:br>
            <a:r>
              <a:rPr lang="sv-SE" sz="1200" b="0" i="0">
                <a:solidFill>
                  <a:schemeClr val="tx1"/>
                </a:solidFill>
                <a:effectLst/>
                <a:latin typeface="+mn-lt"/>
                <a:ea typeface="+mn-lt"/>
                <a:cs typeface="+mn-cs"/>
              </a:rPr>
              <a:t>Även om </a:t>
            </a:r>
            <a:r>
              <a:rPr lang="sv-SE" sz="1200" b="1" i="0">
                <a:solidFill>
                  <a:schemeClr val="tx1"/>
                </a:solidFill>
                <a:effectLst/>
                <a:latin typeface="+mn-lt"/>
                <a:ea typeface="+mn-lt"/>
                <a:cs typeface="+mn-cs"/>
              </a:rPr>
              <a:t>organisationer</a:t>
            </a:r>
            <a:r>
              <a:rPr lang="sv-SE" sz="1200" b="0" i="0">
                <a:solidFill>
                  <a:schemeClr val="tx1"/>
                </a:solidFill>
                <a:effectLst/>
                <a:latin typeface="+mn-lt"/>
                <a:ea typeface="+mn-lt"/>
                <a:cs typeface="+mn-cs"/>
              </a:rPr>
              <a:t> kan </a:t>
            </a:r>
            <a:r>
              <a:rPr lang="sv-SE" sz="1200" b="1" i="0">
                <a:solidFill>
                  <a:schemeClr val="tx1"/>
                </a:solidFill>
                <a:effectLst/>
                <a:latin typeface="+mn-lt"/>
                <a:ea typeface="+mn-lt"/>
                <a:cs typeface="+mn-cs"/>
              </a:rPr>
              <a:t>identifiera psykosociala risker</a:t>
            </a:r>
            <a:r>
              <a:rPr lang="sv-SE" sz="1200" b="0" i="0">
                <a:solidFill>
                  <a:schemeClr val="tx1"/>
                </a:solidFill>
                <a:effectLst/>
                <a:latin typeface="+mn-lt"/>
                <a:ea typeface="+mn-lt"/>
                <a:cs typeface="+mn-cs"/>
              </a:rPr>
              <a:t>, </a:t>
            </a:r>
            <a:r>
              <a:rPr lang="sv-SE" sz="1200" b="1" i="0">
                <a:solidFill>
                  <a:schemeClr val="tx1"/>
                </a:solidFill>
                <a:effectLst/>
                <a:latin typeface="+mn-lt"/>
                <a:ea typeface="+mn-lt"/>
                <a:cs typeface="+mn-cs"/>
              </a:rPr>
              <a:t>saknar de ofta systematiska</a:t>
            </a:r>
            <a:r>
              <a:rPr lang="sv-SE" sz="1200" b="0" i="0">
                <a:solidFill>
                  <a:schemeClr val="tx1"/>
                </a:solidFill>
                <a:effectLst/>
                <a:latin typeface="+mn-lt"/>
                <a:ea typeface="+mn-lt"/>
                <a:cs typeface="+mn-cs"/>
              </a:rPr>
              <a:t>, formaliserade åtgärder för att hantera dem </a:t>
            </a:r>
            <a:r>
              <a:rPr lang="sv-SE" sz="1200" b="1" i="0">
                <a:solidFill>
                  <a:schemeClr val="tx1"/>
                </a:solidFill>
                <a:effectLst/>
                <a:latin typeface="+mn-lt"/>
                <a:ea typeface="+mn-lt"/>
                <a:cs typeface="+mn-cs"/>
              </a:rPr>
              <a:t>på ett effektivt sätt</a:t>
            </a:r>
            <a:r>
              <a:rPr lang="sv-SE" sz="1200" b="0" i="0">
                <a:solidFill>
                  <a:schemeClr val="tx1"/>
                </a:solidFill>
                <a:effectLst/>
                <a:latin typeface="+mn-lt"/>
                <a:ea typeface="+mn-lt"/>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i="0">
                <a:solidFill>
                  <a:schemeClr val="tx1"/>
                </a:solidFill>
                <a:effectLst/>
                <a:latin typeface="+mn-lt"/>
                <a:ea typeface="+mn-lt"/>
                <a:cs typeface="+mn-cs"/>
              </a:rPr>
              <a:t>Dessutom </a:t>
            </a:r>
            <a:r>
              <a:rPr lang="sv-SE" sz="1200" b="1" i="0">
                <a:solidFill>
                  <a:schemeClr val="tx1"/>
                </a:solidFill>
                <a:effectLst/>
                <a:latin typeface="+mn-lt"/>
                <a:ea typeface="+mn-lt"/>
                <a:cs typeface="+mn-cs"/>
              </a:rPr>
              <a:t>är situationen inte densamma i hela Europa</a:t>
            </a:r>
            <a:r>
              <a:rPr lang="sv-SE" sz="1200" b="0" i="0">
                <a:solidFill>
                  <a:schemeClr val="tx1"/>
                </a:solidFill>
                <a:effectLst/>
                <a:latin typeface="+mn-lt"/>
                <a:ea typeface="+mn-lt"/>
                <a:cs typeface="+mn-cs"/>
              </a:rPr>
              <a:t>.</a:t>
            </a:r>
            <a:br>
              <a:rPr lang="sv-SE" sz="1200" b="0" i="0">
                <a:solidFill>
                  <a:schemeClr val="tx1"/>
                </a:solidFill>
                <a:effectLst/>
                <a:latin typeface="+mn-lt"/>
                <a:ea typeface="+mn-lt"/>
                <a:cs typeface="+mn-cs"/>
              </a:rPr>
            </a:br>
            <a:r>
              <a:rPr lang="sv-SE" sz="1200" b="0" i="0">
                <a:solidFill>
                  <a:schemeClr val="tx1"/>
                </a:solidFill>
                <a:effectLst/>
                <a:latin typeface="+mn-lt"/>
                <a:ea typeface="+mn-lt"/>
                <a:cs typeface="+mn-cs"/>
              </a:rPr>
              <a:t>Det finns belägg för att </a:t>
            </a:r>
            <a:r>
              <a:rPr lang="sv-SE" sz="1200" b="1" i="0">
                <a:solidFill>
                  <a:schemeClr val="tx1"/>
                </a:solidFill>
                <a:effectLst/>
                <a:latin typeface="+mn-lt"/>
                <a:ea typeface="+mn-lt"/>
                <a:cs typeface="+mn-cs"/>
              </a:rPr>
              <a:t>medvetenheten, kapaciteten </a:t>
            </a:r>
            <a:r>
              <a:rPr lang="sv-SE" sz="1200" b="0" i="0">
                <a:solidFill>
                  <a:schemeClr val="tx1"/>
                </a:solidFill>
                <a:effectLst/>
                <a:latin typeface="+mn-lt"/>
                <a:ea typeface="+mn-lt"/>
                <a:cs typeface="+mn-cs"/>
              </a:rPr>
              <a:t>och</a:t>
            </a:r>
            <a:r>
              <a:rPr lang="sv-SE" sz="1200" b="1" i="0">
                <a:solidFill>
                  <a:schemeClr val="tx1"/>
                </a:solidFill>
                <a:effectLst/>
                <a:latin typeface="+mn-lt"/>
                <a:ea typeface="+mn-lt"/>
                <a:cs typeface="+mn-cs"/>
              </a:rPr>
              <a:t> införandet av förebyggande åtgärder varierar avsevärt </a:t>
            </a:r>
            <a:r>
              <a:rPr lang="sv-SE" sz="1200" b="0" i="0">
                <a:solidFill>
                  <a:schemeClr val="tx1"/>
                </a:solidFill>
                <a:effectLst/>
                <a:latin typeface="+mn-lt"/>
                <a:ea typeface="+mn-lt"/>
                <a:cs typeface="+mn-cs"/>
              </a:rPr>
              <a:t>mellan sektorer, EU-länder och företag (beroende på hur stora de är).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a:solidFill>
                  <a:srgbClr val="000000"/>
                </a:solidFill>
                <a:effectLst/>
                <a:latin typeface="+mn-lt"/>
                <a:ea typeface="+mn-lt"/>
                <a:cs typeface="ArialMT"/>
              </a:rPr>
              <a:t>Det finns ett </a:t>
            </a:r>
            <a:r>
              <a:rPr lang="sv-SE" sz="1200" b="1">
                <a:solidFill>
                  <a:srgbClr val="000000"/>
                </a:solidFill>
                <a:effectLst/>
                <a:latin typeface="+mn-lt"/>
                <a:ea typeface="+mn-lt"/>
                <a:cs typeface="ArialMT"/>
              </a:rPr>
              <a:t>behov av att öka medvetenheten </a:t>
            </a:r>
            <a:r>
              <a:rPr lang="sv-SE" sz="1200">
                <a:solidFill>
                  <a:srgbClr val="000000"/>
                </a:solidFill>
                <a:effectLst/>
                <a:latin typeface="+mn-lt"/>
                <a:ea typeface="+mn-lt"/>
                <a:cs typeface="ArialMT"/>
              </a:rPr>
              <a:t>inom alla sektorer och arbetsplatser om </a:t>
            </a:r>
            <a:r>
              <a:rPr lang="sv-SE" sz="1200" b="1">
                <a:solidFill>
                  <a:srgbClr val="000000"/>
                </a:solidFill>
                <a:effectLst/>
                <a:latin typeface="+mn-lt"/>
                <a:ea typeface="+mn-lt"/>
                <a:cs typeface="ArialMT"/>
              </a:rPr>
              <a:t>vad psykosociala risker </a:t>
            </a:r>
            <a:r>
              <a:rPr lang="sv-SE" sz="1200">
                <a:solidFill>
                  <a:srgbClr val="000000"/>
                </a:solidFill>
                <a:effectLst/>
                <a:latin typeface="+mn-lt"/>
                <a:ea typeface="+mn-lt"/>
                <a:cs typeface="ArialMT"/>
              </a:rPr>
              <a:t>är och öka förståelsen för att </a:t>
            </a:r>
            <a:r>
              <a:rPr lang="sv-SE" sz="1200" b="1">
                <a:solidFill>
                  <a:srgbClr val="000000"/>
                </a:solidFill>
                <a:effectLst/>
                <a:latin typeface="+mn-lt"/>
                <a:ea typeface="+mn-lt"/>
                <a:cs typeface="ArialMT"/>
              </a:rPr>
              <a:t>hanteringen av psykosociala risker är en integrerad del av arbetsmiljöarbetet</a:t>
            </a:r>
            <a:r>
              <a:rPr lang="sv-SE" sz="1200">
                <a:solidFill>
                  <a:srgbClr val="000000"/>
                </a:solidFill>
                <a:effectLst/>
                <a:latin typeface="+mn-lt"/>
                <a:ea typeface="+mn-lt"/>
                <a:cs typeface="ArialMT"/>
              </a:rPr>
              <a:t>. </a:t>
            </a:r>
          </a:p>
          <a:p>
            <a:pPr marL="0" indent="0">
              <a:buNone/>
            </a:pPr>
            <a:endParaRPr lang="en-US" sz="1200" b="0"/>
          </a:p>
          <a:p>
            <a:pPr marL="0" indent="0">
              <a:buNone/>
            </a:pPr>
            <a:r>
              <a:rPr lang="sv-SE" sz="1200" b="0"/>
              <a:t>Vissa aspekter förtjänar särskild uppmärksamhet och kommer att tas upp i kampanjen: </a:t>
            </a:r>
          </a:p>
          <a:p>
            <a:pPr marL="171450" indent="-171450">
              <a:buFont typeface="Arial" panose="020B0604020202020204" pitchFamily="34" charset="0"/>
              <a:buChar char="•"/>
            </a:pPr>
            <a:r>
              <a:rPr lang="sv-SE" sz="1200" b="1"/>
              <a:t>Psykosociala risker som i oproportionerligt hög grad påverkar specifika grupper</a:t>
            </a:r>
            <a:r>
              <a:rPr lang="sv-SE" sz="1200" b="0"/>
              <a:t>.</a:t>
            </a:r>
          </a:p>
          <a:p>
            <a:pPr marL="171450" indent="-171450">
              <a:buFont typeface="Arial" panose="020B0604020202020204" pitchFamily="34" charset="0"/>
              <a:buChar char="•"/>
            </a:pPr>
            <a:r>
              <a:rPr lang="sv-SE" sz="1200" b="0"/>
              <a:t>Specifika</a:t>
            </a:r>
            <a:r>
              <a:rPr lang="sv-SE" sz="1200" b="1"/>
              <a:t> sektorer med högre exponering för psykosociala risker</a:t>
            </a:r>
            <a:r>
              <a:rPr lang="sv-SE" sz="1200" b="0"/>
              <a:t>, till exempel utbildningsväsende, hälso- och sjukvård och administration.</a:t>
            </a:r>
          </a:p>
          <a:p>
            <a:pPr marL="171450" indent="-171450">
              <a:buFont typeface="Arial" panose="020B0604020202020204" pitchFamily="34" charset="0"/>
              <a:buChar char="•"/>
            </a:pPr>
            <a:r>
              <a:rPr lang="sv-SE" sz="1200" b="1"/>
              <a:t>Digitaliseringen</a:t>
            </a:r>
            <a:r>
              <a:rPr lang="sv-SE" sz="1200" b="0"/>
              <a:t> och det </a:t>
            </a:r>
            <a:r>
              <a:rPr lang="sv-SE" sz="1200" b="1"/>
              <a:t>snabbföränderliga arbetslivet</a:t>
            </a:r>
            <a:r>
              <a:rPr lang="sv-SE" sz="1200" b="0"/>
              <a:t> medför möjligheter men också nya risker och utmaningar. </a:t>
            </a:r>
          </a:p>
          <a:p>
            <a:endParaRPr lang="en-GB" sz="1200">
              <a:latin typeface="+mn-lt"/>
            </a:endParaRPr>
          </a:p>
          <a:p>
            <a:endParaRPr lang="en-GB" sz="1200">
              <a:latin typeface="+mn-lt"/>
            </a:endParaRPr>
          </a:p>
          <a:p>
            <a:endParaRPr lang="en-GB"/>
          </a:p>
        </p:txBody>
      </p:sp>
      <p:sp>
        <p:nvSpPr>
          <p:cNvPr id="4" name="Slide Number Placeholder 3"/>
          <p:cNvSpPr>
            <a:spLocks noGrp="1"/>
          </p:cNvSpPr>
          <p:nvPr>
            <p:ph type="sldNum" sz="quarter" idx="5"/>
          </p:nvPr>
        </p:nvSpPr>
        <p:spPr/>
        <p:txBody>
          <a:bodyPr/>
          <a:lstStyle/>
          <a:p>
            <a:fld id="{EDBBB53E-E968-4B04-87EF-C96293204690}" type="slidenum">
              <a:rPr lang="en-GB" smtClean="0"/>
              <a:t>11</a:t>
            </a:fld>
            <a:endParaRPr lang="en-GB"/>
          </a:p>
        </p:txBody>
      </p:sp>
    </p:spTree>
    <p:extLst>
      <p:ext uri="{BB962C8B-B14F-4D97-AF65-F5344CB8AC3E}">
        <p14:creationId xmlns:p14="http://schemas.microsoft.com/office/powerpoint/2010/main" val="37259805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fontAlgn="t"/>
            <a:r>
              <a:rPr lang="sv-SE" sz="1200" b="0" i="0">
                <a:solidFill>
                  <a:schemeClr val="tx1"/>
                </a:solidFill>
                <a:effectLst/>
                <a:latin typeface="+mn-lt"/>
                <a:ea typeface="+mn-lt"/>
                <a:cs typeface="+mn-cs"/>
              </a:rPr>
              <a:t>Trots den ökande medvetenheten har många arbetsplatser fortfarande svårt att hantera psykosociala risker på ett effektivt sätt.</a:t>
            </a:r>
            <a:br>
              <a:rPr lang="sv-SE" sz="1200" b="0" i="0">
                <a:solidFill>
                  <a:schemeClr val="tx1"/>
                </a:solidFill>
                <a:effectLst/>
                <a:latin typeface="+mn-lt"/>
                <a:ea typeface="+mn-lt"/>
                <a:cs typeface="+mn-cs"/>
              </a:rPr>
            </a:br>
            <a:r>
              <a:rPr lang="sv-SE" sz="1200" b="0" i="0">
                <a:solidFill>
                  <a:schemeClr val="tx1"/>
                </a:solidFill>
                <a:effectLst/>
                <a:latin typeface="+mn-lt"/>
                <a:ea typeface="+mn-lt"/>
                <a:cs typeface="+mn-cs"/>
              </a:rPr>
              <a:t>Forskningen visar att </a:t>
            </a:r>
            <a:r>
              <a:rPr lang="sv-SE" sz="1200" b="1" i="0">
                <a:solidFill>
                  <a:schemeClr val="tx1"/>
                </a:solidFill>
                <a:effectLst/>
                <a:latin typeface="+mn-lt"/>
                <a:ea typeface="+mn-lt"/>
                <a:cs typeface="+mn-cs"/>
              </a:rPr>
              <a:t>ovilja att tala öppet fortfarande är det vanligaste hindret</a:t>
            </a:r>
            <a:r>
              <a:rPr lang="sv-SE" sz="1200" b="0" i="0">
                <a:solidFill>
                  <a:schemeClr val="tx1"/>
                </a:solidFill>
                <a:effectLst/>
                <a:latin typeface="+mn-lt"/>
                <a:ea typeface="+mn-lt"/>
                <a:cs typeface="+mn-cs"/>
              </a:rPr>
              <a:t>, vilket ofta hänger samman med stigmatisering och rädsla för negativa konsekvenser.</a:t>
            </a:r>
          </a:p>
          <a:p>
            <a:pPr fontAlgn="t"/>
            <a:endParaRPr lang="en-GB" sz="1200" b="0"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sv-SE" sz="1200" b="0" i="0">
                <a:solidFill>
                  <a:schemeClr val="tx1"/>
                </a:solidFill>
                <a:effectLst/>
                <a:latin typeface="+mn-lt"/>
                <a:ea typeface="+mn-lt"/>
                <a:cs typeface="+mn-cs"/>
              </a:rPr>
              <a:t>Ett annat stort hinder är </a:t>
            </a:r>
            <a:r>
              <a:rPr lang="sv-SE" sz="1200" b="1" i="0">
                <a:solidFill>
                  <a:schemeClr val="tx1"/>
                </a:solidFill>
                <a:effectLst/>
                <a:latin typeface="+mn-lt"/>
                <a:ea typeface="+mn-lt"/>
                <a:cs typeface="+mn-cs"/>
              </a:rPr>
              <a:t>bristen på expertis och kunskap</a:t>
            </a:r>
            <a:r>
              <a:rPr lang="sv-SE" sz="1200" b="0" i="0">
                <a:solidFill>
                  <a:schemeClr val="tx1"/>
                </a:solidFill>
                <a:effectLst/>
                <a:latin typeface="+mn-lt"/>
                <a:ea typeface="+mn-lt"/>
                <a:cs typeface="+mn-cs"/>
              </a:rPr>
              <a:t>.</a:t>
            </a:r>
            <a:br>
              <a:rPr lang="sv-SE" sz="1200" b="0" i="0">
                <a:solidFill>
                  <a:schemeClr val="tx1"/>
                </a:solidFill>
                <a:effectLst/>
                <a:latin typeface="+mn-lt"/>
                <a:ea typeface="+mn-lt"/>
                <a:cs typeface="+mn-cs"/>
              </a:rPr>
            </a:br>
            <a:r>
              <a:rPr lang="sv-SE" sz="1200" b="1" i="0">
                <a:solidFill>
                  <a:schemeClr val="tx1"/>
                </a:solidFill>
                <a:effectLst/>
                <a:latin typeface="+mn-lt"/>
                <a:ea typeface="+mn-lt"/>
                <a:cs typeface="+mn-cs"/>
              </a:rPr>
              <a:t>Många organisationer</a:t>
            </a:r>
            <a:r>
              <a:rPr lang="sv-SE" sz="1200" b="0" i="0">
                <a:solidFill>
                  <a:schemeClr val="tx1"/>
                </a:solidFill>
                <a:effectLst/>
                <a:latin typeface="+mn-lt"/>
                <a:ea typeface="+mn-lt"/>
                <a:cs typeface="+mn-cs"/>
              </a:rPr>
              <a:t> – särskilt små och medelstora företag– </a:t>
            </a:r>
            <a:r>
              <a:rPr lang="sv-SE" sz="1200" b="1" i="0">
                <a:solidFill>
                  <a:schemeClr val="tx1"/>
                </a:solidFill>
                <a:effectLst/>
                <a:latin typeface="+mn-lt"/>
                <a:ea typeface="+mn-lt"/>
                <a:cs typeface="+mn-cs"/>
              </a:rPr>
              <a:t>anser sig inte ha tillgång till rätt verktyg, vägledning eller specialstöd</a:t>
            </a:r>
            <a:r>
              <a:rPr lang="sv-SE" sz="1200" b="0" i="0">
                <a:solidFill>
                  <a:schemeClr val="tx1"/>
                </a:solidFill>
                <a:effectLst/>
                <a:latin typeface="+mn-lt"/>
                <a:ea typeface="+mn-lt"/>
                <a:cs typeface="+mn-cs"/>
              </a:rPr>
              <a:t> för att kunna hantera psykosociala risker på ett effektivt sätt.</a:t>
            </a:r>
          </a:p>
          <a:p>
            <a:pPr fontAlgn="t"/>
            <a:endParaRPr lang="en-GB" sz="1200" b="0"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sv-SE" sz="1200" b="0" i="0">
                <a:solidFill>
                  <a:schemeClr val="tx1"/>
                </a:solidFill>
                <a:effectLst/>
                <a:latin typeface="+mn-lt"/>
                <a:ea typeface="+mn-lt"/>
                <a:cs typeface="+mn-cs"/>
              </a:rPr>
              <a:t>Detta har ett nära samband med </a:t>
            </a:r>
            <a:r>
              <a:rPr lang="sv-SE" sz="1200" b="1" i="0">
                <a:solidFill>
                  <a:schemeClr val="tx1"/>
                </a:solidFill>
                <a:effectLst/>
                <a:latin typeface="+mn-lt"/>
                <a:ea typeface="+mn-lt"/>
                <a:cs typeface="+mn-cs"/>
              </a:rPr>
              <a:t>bristen på formaliserade metoder för bedömning och hantering av psykosociala risker</a:t>
            </a:r>
            <a:r>
              <a:rPr lang="sv-SE" sz="1200" b="0" i="0">
                <a:solidFill>
                  <a:schemeClr val="tx1"/>
                </a:solidFill>
                <a:effectLst/>
                <a:latin typeface="+mn-lt"/>
                <a:ea typeface="+mn-lt"/>
                <a:cs typeface="+mn-cs"/>
              </a:rPr>
              <a:t>.</a:t>
            </a:r>
            <a:br>
              <a:rPr lang="sv-SE" sz="1200" b="0" i="0">
                <a:solidFill>
                  <a:schemeClr val="tx1"/>
                </a:solidFill>
                <a:effectLst/>
                <a:latin typeface="+mn-lt"/>
                <a:ea typeface="+mn-lt"/>
                <a:cs typeface="+mn-cs"/>
              </a:rPr>
            </a:br>
            <a:r>
              <a:rPr lang="sv-SE" sz="1200" b="0" i="0">
                <a:solidFill>
                  <a:schemeClr val="tx1"/>
                </a:solidFill>
                <a:effectLst/>
                <a:latin typeface="+mn-lt"/>
                <a:ea typeface="+mn-lt"/>
                <a:cs typeface="+mn-cs"/>
              </a:rPr>
              <a:t>Vissa åtgärder har redan införts, men </a:t>
            </a:r>
            <a:r>
              <a:rPr lang="sv-SE" sz="1200" b="1" i="0">
                <a:solidFill>
                  <a:schemeClr val="tx1"/>
                </a:solidFill>
                <a:effectLst/>
                <a:latin typeface="+mn-lt"/>
                <a:ea typeface="+mn-lt"/>
                <a:cs typeface="+mn-cs"/>
              </a:rPr>
              <a:t>endast en liten del av de små och medelstora företagen har strukturerade planer</a:t>
            </a:r>
            <a:r>
              <a:rPr lang="sv-SE" sz="1200" b="0" i="0">
                <a:solidFill>
                  <a:schemeClr val="tx1"/>
                </a:solidFill>
                <a:effectLst/>
                <a:latin typeface="+mn-lt"/>
                <a:ea typeface="+mn-lt"/>
                <a:cs typeface="+mn-cs"/>
              </a:rPr>
              <a:t>, och insatserna är ofta fragmenterade eller inriktade på enskilda personer snarare än på organisatoriska orsaker (se nästa bild). </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sv-SE" sz="1200" b="0" i="0">
                <a:solidFill>
                  <a:schemeClr val="tx1"/>
                </a:solidFill>
                <a:effectLst/>
                <a:latin typeface="+mn-lt"/>
                <a:ea typeface="+mn-lt"/>
                <a:cs typeface="+mn-cs"/>
              </a:rPr>
              <a:t>En stark förbättringstrend kan dock ses på senare tid.</a:t>
            </a:r>
            <a:br>
              <a:rPr lang="sv-SE" sz="1200" b="0" i="0">
                <a:solidFill>
                  <a:schemeClr val="tx1"/>
                </a:solidFill>
                <a:effectLst/>
                <a:latin typeface="+mn-lt"/>
                <a:ea typeface="+mn-lt"/>
                <a:cs typeface="+mn-cs"/>
              </a:rPr>
            </a:br>
            <a:r>
              <a:rPr lang="sv-SE" sz="1200" b="0" i="0">
                <a:solidFill>
                  <a:schemeClr val="tx1"/>
                </a:solidFill>
                <a:effectLst/>
                <a:latin typeface="+mn-lt"/>
                <a:ea typeface="+mn-lt"/>
                <a:cs typeface="+mn-cs"/>
              </a:rPr>
              <a:t>Runtom i Europa </a:t>
            </a:r>
            <a:r>
              <a:rPr lang="sv-SE" sz="1200" b="1" i="0">
                <a:solidFill>
                  <a:schemeClr val="tx1"/>
                </a:solidFill>
                <a:effectLst/>
                <a:latin typeface="+mn-lt"/>
                <a:ea typeface="+mn-lt"/>
                <a:cs typeface="+mn-cs"/>
              </a:rPr>
              <a:t>tar myndigheter och branscher fram praktiska riktlinjer, verktyg och rättsliga ramar</a:t>
            </a:r>
            <a:r>
              <a:rPr lang="sv-SE" sz="1200" b="0" i="0">
                <a:solidFill>
                  <a:schemeClr val="tx1"/>
                </a:solidFill>
                <a:effectLst/>
                <a:latin typeface="+mn-lt"/>
                <a:ea typeface="+mn-lt"/>
                <a:cs typeface="+mn-cs"/>
              </a:rPr>
              <a:t> för att stödja företagen i deras insatser.</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sv-SE" sz="1200" b="0" i="0">
                <a:solidFill>
                  <a:schemeClr val="tx1"/>
                </a:solidFill>
                <a:effectLst/>
                <a:latin typeface="+mn-lt"/>
                <a:ea typeface="+mn-lt"/>
                <a:cs typeface="+mn-cs"/>
              </a:rPr>
              <a:t>Detta gör att företagen inte behöver börja ”från scratch”. Ett av målen med kampanjen är </a:t>
            </a:r>
            <a:r>
              <a:rPr lang="sv-SE" sz="1200" b="1" i="0">
                <a:solidFill>
                  <a:schemeClr val="tx1"/>
                </a:solidFill>
                <a:effectLst/>
                <a:latin typeface="+mn-lt"/>
                <a:ea typeface="+mn-lt"/>
                <a:cs typeface="+mn-cs"/>
              </a:rPr>
              <a:t>att öka medvetenheten om befintlig kunskap och bästa praxis samt att stödja utvecklingen av metoder som främjar en systematisk hantering av psykosociala risker</a:t>
            </a:r>
            <a:r>
              <a:rPr lang="sv-SE" sz="1200" b="0" i="0">
                <a:solidFill>
                  <a:schemeClr val="tx1"/>
                </a:solidFill>
                <a:effectLst/>
                <a:latin typeface="+mn-lt"/>
                <a:ea typeface="+mn-lt"/>
                <a:cs typeface="+mn-cs"/>
              </a:rPr>
              <a:t>.</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a:solidFill>
                <a:schemeClr val="tx1"/>
              </a:solidFill>
              <a:effectLst/>
              <a:latin typeface="+mn-lt"/>
              <a:ea typeface="+mn-ea"/>
              <a:cs typeface="+mn-cs"/>
            </a:endParaRPr>
          </a:p>
          <a:p>
            <a:endParaRPr lang="en-GB"/>
          </a:p>
        </p:txBody>
      </p:sp>
      <p:sp>
        <p:nvSpPr>
          <p:cNvPr id="4" name="Slide Number Placeholder 3"/>
          <p:cNvSpPr>
            <a:spLocks noGrp="1"/>
          </p:cNvSpPr>
          <p:nvPr>
            <p:ph type="sldNum" sz="quarter" idx="5"/>
          </p:nvPr>
        </p:nvSpPr>
        <p:spPr/>
        <p:txBody>
          <a:bodyPr/>
          <a:lstStyle/>
          <a:p>
            <a:fld id="{EDBBB53E-E968-4B04-87EF-C96293204690}" type="slidenum">
              <a:rPr lang="en-GB" smtClean="0"/>
              <a:t>12</a:t>
            </a:fld>
            <a:endParaRPr lang="en-GB"/>
          </a:p>
        </p:txBody>
      </p:sp>
    </p:spTree>
    <p:extLst>
      <p:ext uri="{BB962C8B-B14F-4D97-AF65-F5344CB8AC3E}">
        <p14:creationId xmlns:p14="http://schemas.microsoft.com/office/powerpoint/2010/main" val="948095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i="0">
                <a:solidFill>
                  <a:schemeClr val="tx1"/>
                </a:solidFill>
                <a:effectLst/>
                <a:latin typeface="+mn-lt"/>
                <a:ea typeface="+mn-lt"/>
                <a:cs typeface="+mn-cs"/>
              </a:rPr>
              <a:t>Mer information om förebyggande åtgärder </a:t>
            </a:r>
            <a:r>
              <a:rPr lang="sv-SE" sz="1200" b="0" i="0">
                <a:solidFill>
                  <a:schemeClr val="tx1"/>
                </a:solidFill>
                <a:effectLst/>
                <a:latin typeface="+mn-lt"/>
                <a:ea typeface="+mn-lt"/>
                <a:cs typeface="+mn-cs"/>
              </a:rPr>
              <a:t>finns nedan</a:t>
            </a:r>
            <a:r>
              <a:rPr lang="sv-SE" sz="1200" b="1" i="0">
                <a:solidFill>
                  <a:schemeClr val="tx1"/>
                </a:solidFill>
                <a:effectLst/>
                <a:latin typeface="+mn-lt"/>
                <a:ea typeface="+mn-lt"/>
                <a:cs typeface="+mn-cs"/>
              </a:rPr>
              <a:t>. </a:t>
            </a:r>
            <a:r>
              <a:rPr lang="sv-SE" sz="1200" b="0" i="0">
                <a:solidFill>
                  <a:schemeClr val="tx1"/>
                </a:solidFill>
                <a:effectLst/>
                <a:latin typeface="+mn-lt"/>
                <a:ea typeface="+mn-lt"/>
                <a:cs typeface="+mn-cs"/>
              </a:rPr>
              <a:t>Det är viktigt att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1" i="0">
                <a:solidFill>
                  <a:schemeClr val="tx1"/>
                </a:solidFill>
                <a:effectLst/>
                <a:latin typeface="+mn-lt"/>
                <a:ea typeface="+mn-lt"/>
                <a:cs typeface="+mn-cs"/>
              </a:rPr>
              <a:t>integrera psykosociala risker i riskbedömningen och riskhanteringen</a:t>
            </a:r>
            <a:r>
              <a:rPr lang="sv-SE" sz="1200" b="0" i="0">
                <a:solidFill>
                  <a:schemeClr val="tx1"/>
                </a:solidFill>
                <a:effectLst/>
                <a:latin typeface="+mn-lt"/>
                <a:ea typeface="+mn-lt"/>
                <a:cs typeface="+mn-cs"/>
              </a:rPr>
              <a:t>, med meningsfullt arbetstagardeltagande under hela processen</a:t>
            </a:r>
            <a:r>
              <a:rPr lang="sv-SE" sz="1200" i="0">
                <a:solidFill>
                  <a:schemeClr val="tx1"/>
                </a:solidFill>
                <a:effectLst/>
                <a:latin typeface="+mn-lt"/>
                <a:ea typeface="+mn-lt"/>
                <a:cs typeface="+mn-cs"/>
              </a:rPr>
              <a:t>,</a:t>
            </a:r>
            <a:r>
              <a:rPr lang="sv-SE" sz="1200" b="0" i="0">
                <a:solidFill>
                  <a:schemeClr val="tx1"/>
                </a:solidFill>
                <a:effectLst/>
                <a:latin typeface="+mn-lt"/>
                <a:ea typeface="+mn-lt"/>
                <a:cs typeface="+mn-cs"/>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1" i="0">
                <a:solidFill>
                  <a:schemeClr val="tx1"/>
                </a:solidFill>
                <a:effectLst/>
                <a:latin typeface="+mn-lt"/>
                <a:ea typeface="+mn-lt"/>
                <a:cs typeface="+mn-cs"/>
              </a:rPr>
              <a:t>främja ett stödjande ledarskap och en öppen arbetsplatskultur</a:t>
            </a:r>
            <a:r>
              <a:rPr lang="sv-SE" sz="1200" b="0" i="0">
                <a:solidFill>
                  <a:schemeClr val="tx1"/>
                </a:solidFill>
                <a:effectLst/>
                <a:latin typeface="+mn-lt"/>
                <a:ea typeface="+mn-lt"/>
                <a:cs typeface="+mn-cs"/>
              </a:rPr>
              <a:t> där chefer föregår med gott exempel och uppmuntrar till dialog,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1" i="0">
                <a:solidFill>
                  <a:schemeClr val="tx1"/>
                </a:solidFill>
                <a:effectLst/>
                <a:latin typeface="+mn-lt"/>
                <a:ea typeface="+mn-lt"/>
                <a:cs typeface="+mn-cs"/>
              </a:rPr>
              <a:t>utforma en arbetsorganisation </a:t>
            </a:r>
            <a:r>
              <a:rPr lang="sv-SE" sz="1200" b="0" i="0">
                <a:solidFill>
                  <a:schemeClr val="tx1"/>
                </a:solidFill>
                <a:effectLst/>
                <a:latin typeface="+mn-lt"/>
                <a:ea typeface="+mn-lt"/>
                <a:cs typeface="+mn-cs"/>
              </a:rPr>
              <a:t>som säkerställer rimlig arbetsbelastning, tydliga roller, tillräckliga resurser och en lämplig grad av självständighet,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1" i="0">
                <a:solidFill>
                  <a:schemeClr val="tx1"/>
                </a:solidFill>
                <a:effectLst/>
                <a:latin typeface="+mn-lt"/>
                <a:ea typeface="+mn-lt"/>
                <a:cs typeface="+mn-cs"/>
              </a:rPr>
              <a:t>förebygga våld, trakasserier och socialt skadliga beteenden</a:t>
            </a:r>
            <a:r>
              <a:rPr lang="sv-SE" sz="1200" b="0" i="0">
                <a:solidFill>
                  <a:schemeClr val="tx1"/>
                </a:solidFill>
                <a:effectLst/>
                <a:latin typeface="+mn-lt"/>
                <a:ea typeface="+mn-lt"/>
                <a:cs typeface="+mn-cs"/>
              </a:rPr>
              <a:t> genom tydliga riktlinjer, rapporteringsförfaranden och tidigt ingripande,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1" i="0">
                <a:solidFill>
                  <a:schemeClr val="tx1"/>
                </a:solidFill>
                <a:effectLst/>
                <a:latin typeface="+mn-lt"/>
                <a:ea typeface="+mn-lt"/>
                <a:cs typeface="+mn-cs"/>
              </a:rPr>
              <a:t>stärka medvetenheten, kompetensen och stödet</a:t>
            </a:r>
            <a:r>
              <a:rPr lang="sv-SE" sz="1200" b="0" i="0">
                <a:solidFill>
                  <a:schemeClr val="tx1"/>
                </a:solidFill>
                <a:effectLst/>
                <a:latin typeface="+mn-lt"/>
                <a:ea typeface="+mn-lt"/>
                <a:cs typeface="+mn-cs"/>
              </a:rPr>
              <a:t> genom att minska stigmatiseringen, erbjuda utbildning och främja socialt stöd på arbetsplatsen.</a:t>
            </a:r>
          </a:p>
          <a:p>
            <a:endParaRPr lang="en-GB"/>
          </a:p>
        </p:txBody>
      </p:sp>
      <p:sp>
        <p:nvSpPr>
          <p:cNvPr id="4" name="Slide Number Placeholder 3"/>
          <p:cNvSpPr>
            <a:spLocks noGrp="1"/>
          </p:cNvSpPr>
          <p:nvPr>
            <p:ph type="sldNum" sz="quarter" idx="5"/>
          </p:nvPr>
        </p:nvSpPr>
        <p:spPr/>
        <p:txBody>
          <a:bodyPr/>
          <a:lstStyle/>
          <a:p>
            <a:fld id="{EDBBB53E-E968-4B04-87EF-C96293204690}" type="slidenum">
              <a:rPr lang="en-GB" smtClean="0"/>
              <a:t>13</a:t>
            </a:fld>
            <a:endParaRPr lang="en-GB"/>
          </a:p>
        </p:txBody>
      </p:sp>
    </p:spTree>
    <p:extLst>
      <p:ext uri="{BB962C8B-B14F-4D97-AF65-F5344CB8AC3E}">
        <p14:creationId xmlns:p14="http://schemas.microsoft.com/office/powerpoint/2010/main" val="10458394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a:solidFill>
                  <a:schemeClr val="tx1"/>
                </a:solidFill>
                <a:effectLst/>
                <a:latin typeface="+mn-lt"/>
                <a:ea typeface="+mn-lt"/>
                <a:cs typeface="+mn-cs"/>
              </a:rPr>
              <a:t>Det finns fler faktorer som är avgörande för att de psykosociala riskerna ska kunna förebyggas och hanteras på ett framgångsrikt sätt.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1">
                <a:solidFill>
                  <a:schemeClr val="tx1"/>
                </a:solidFill>
                <a:effectLst/>
                <a:latin typeface="+mn-lt"/>
                <a:ea typeface="+mn-lt"/>
                <a:cs typeface="+mn-cs"/>
              </a:rPr>
              <a:t>Ledningens engagemang är en förutsättning</a:t>
            </a:r>
            <a:r>
              <a:rPr lang="sv-SE" sz="1200">
                <a:solidFill>
                  <a:schemeClr val="tx1"/>
                </a:solidFill>
                <a:effectLst/>
                <a:latin typeface="+mn-lt"/>
                <a:ea typeface="+mn-lt"/>
                <a:cs typeface="+mn-cs"/>
              </a:rPr>
              <a:t> – När cheferna engagerar sig aktivt, stöttar medarbetarna i varje skede och föregår med gott exempel visar de en genuin vilja att skapa en god arbetsmiljö. För att en strategi för förebyggande av psykosociala risker ska vara framgångsrik krävs det alltid ett tydligt åtagande och engagemang från ledningens sida. </a:t>
            </a:r>
          </a:p>
          <a:p>
            <a:pPr marL="171450" lvl="0" indent="-171450">
              <a:buFont typeface="Arial" panose="020B0604020202020204" pitchFamily="34" charset="0"/>
              <a:buChar char="•"/>
            </a:pPr>
            <a:r>
              <a:rPr lang="sv-SE" sz="1200" b="1">
                <a:solidFill>
                  <a:schemeClr val="tx1"/>
                </a:solidFill>
                <a:effectLst/>
                <a:latin typeface="+mn-lt"/>
                <a:ea typeface="+mn-lt"/>
                <a:cs typeface="+mn-cs"/>
              </a:rPr>
              <a:t>Att göra arbetstagarna delaktiga i processen </a:t>
            </a:r>
            <a:r>
              <a:rPr lang="sv-SE" sz="1200">
                <a:solidFill>
                  <a:schemeClr val="tx1"/>
                </a:solidFill>
                <a:effectLst/>
                <a:latin typeface="+mn-lt"/>
                <a:ea typeface="+mn-lt"/>
                <a:cs typeface="+mn-cs"/>
              </a:rPr>
              <a:t>– Genom att arbeta sida vid sida med arbetstagarna och deras ombud blir det lättare att identifiera och prioritera de viktigaste frågorna som behöver åtgärdas. Detta ger även arbetstagarna en känsla av egenansvar för förändringarna som genomförs, vilket gör dem mer engagerade och delaktiga. Processen att hitta lämpliga lösningar blir betydligt effektivare om arbetstagarna får säga sitt och deras åsikter får gehör. </a:t>
            </a:r>
          </a:p>
          <a:p>
            <a:pPr marL="0" lvl="0" indent="0">
              <a:buFontTx/>
              <a:buNone/>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EDBBB53E-E968-4B04-87EF-C96293204690}" type="slidenum">
              <a:rPr lang="en-GB" smtClean="0"/>
              <a:t>14</a:t>
            </a:fld>
            <a:endParaRPr lang="en-GB"/>
          </a:p>
        </p:txBody>
      </p:sp>
    </p:spTree>
    <p:extLst>
      <p:ext uri="{BB962C8B-B14F-4D97-AF65-F5344CB8AC3E}">
        <p14:creationId xmlns:p14="http://schemas.microsoft.com/office/powerpoint/2010/main" val="19955457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lgn="just"/>
            <a:r>
              <a:rPr lang="sv-SE" b="1"/>
              <a:t>Våld på arbetsplatsen är ett mångfasetterat problem. </a:t>
            </a:r>
            <a:r>
              <a:rPr lang="sv-SE"/>
              <a:t>Det kan handla om en enstaka händelse, till exempel ett fysiskt övergrepp, eller om upprepade handlingar i form av trakasserier eller mobbning som syftar till att skrämma eller förnedra en viss arbetstagare. Det är inte ovanligt att detta har sin grund i fördomar rörande rastillhörighet, etniskt ursprung eller bygger på könsbaserat hat. Det kan ha flera och ibland överlappande källor, såsom kollegor, chefer, kunder eller till och med personer som inte har någon koppling till företaget eller dess anställda.</a:t>
            </a:r>
          </a:p>
          <a:p>
            <a:pPr algn="just"/>
            <a:endParaRPr lang="en-US"/>
          </a:p>
          <a:p>
            <a:pPr algn="just"/>
            <a:r>
              <a:rPr lang="sv-SE" b="1"/>
              <a:t>Våld i arbetet är en viktig orsak till stress och leder ofta till ohälsa</a:t>
            </a:r>
            <a:r>
              <a:rPr lang="sv-SE"/>
              <a:t>. Omedelbar skada – fysisk såväl som psykisk – kan vara traumatiserande och på sikt orsaka psykiska skador som leder till allvarliga hälsoproblem, såsom depression, förlorad självkänsla eller grava sömnproblem.</a:t>
            </a:r>
          </a:p>
          <a:p>
            <a:pPr algn="just"/>
            <a:endParaRPr lang="en-US"/>
          </a:p>
          <a:p>
            <a:pPr algn="just"/>
            <a:r>
              <a:rPr lang="sv-SE"/>
              <a:t>I den europeiska undersökningen om arbetsvillkor (EWCTS), som genomfördes av Eurofound 2021, konstaterades att </a:t>
            </a:r>
            <a:r>
              <a:rPr lang="sv-SE" b="0"/>
              <a:t>i genomsnitt </a:t>
            </a:r>
            <a:r>
              <a:rPr lang="sv-SE" b="1"/>
              <a:t>omkring 13 procent av arbetstagarna i EU varit utsatta för någon form av skadligt socialt beteende på arbetsplatsen</a:t>
            </a:r>
            <a:r>
              <a:rPr lang="sv-SE"/>
              <a:t>.</a:t>
            </a:r>
          </a:p>
          <a:p>
            <a:pPr algn="just"/>
            <a:endParaRPr lang="en-US"/>
          </a:p>
          <a:p>
            <a:pPr algn="just"/>
            <a:r>
              <a:rPr lang="sv-SE" b="1"/>
              <a:t>Kvinnor har en större benägenhet än män att rapportera skadliga sociala beteenden på arbetsplatsen</a:t>
            </a:r>
            <a:r>
              <a:rPr lang="sv-SE"/>
              <a:t>. Nyligen genomfördes EU:s undersökning om könsrelaterat våld gemensamt av Eurostat, FRA och EIGE. Undersökningen visade följande:</a:t>
            </a:r>
          </a:p>
          <a:p>
            <a:pPr marL="171450" indent="-171450" algn="just">
              <a:buFont typeface="Arial" panose="020B0604020202020204" pitchFamily="34" charset="0"/>
              <a:buChar char="•"/>
            </a:pPr>
            <a:r>
              <a:rPr lang="sv-SE" b="1"/>
              <a:t>30,8 procent av alla kvinnor har någon gång i livet utsatts för sexuella trakasserier på arbetsplatsen</a:t>
            </a:r>
            <a:r>
              <a:rPr lang="sv-SE" b="0"/>
              <a:t>,</a:t>
            </a:r>
            <a:r>
              <a:rPr lang="sv-SE"/>
              <a:t> </a:t>
            </a:r>
            <a:r>
              <a:rPr lang="sv-SE" b="1"/>
              <a:t>och </a:t>
            </a:r>
          </a:p>
          <a:p>
            <a:pPr marL="171450" indent="-171450" algn="just">
              <a:buFont typeface="Arial" panose="020B0604020202020204" pitchFamily="34" charset="0"/>
              <a:buChar char="•"/>
            </a:pPr>
            <a:r>
              <a:rPr lang="sv-SE" b="1"/>
              <a:t>4,3 procent av kvinnorna utsattes för sexuella trakasserier under de senaste 12 månaderna</a:t>
            </a:r>
            <a:r>
              <a:rPr lang="sv-SE" b="0"/>
              <a:t>. </a:t>
            </a:r>
          </a:p>
          <a:p>
            <a:pPr marL="171450" indent="-171450" algn="just">
              <a:buFont typeface="Arial" panose="020B0604020202020204" pitchFamily="34" charset="0"/>
              <a:buChar char="•"/>
            </a:pPr>
            <a:r>
              <a:rPr lang="sv-SE"/>
              <a:t>Prevalensen är högre för </a:t>
            </a:r>
            <a:r>
              <a:rPr lang="sv-SE" b="1"/>
              <a:t>yngre kvinnor</a:t>
            </a:r>
            <a:r>
              <a:rPr lang="sv-SE"/>
              <a:t>, där </a:t>
            </a:r>
            <a:r>
              <a:rPr lang="sv-SE" b="1"/>
              <a:t>två av fem uppger att de någon gång i livet utsatts för sexuella trakasserier på arbetsplatsen.</a:t>
            </a:r>
          </a:p>
          <a:p>
            <a:pPr algn="just"/>
            <a:endParaRPr lang="en-US"/>
          </a:p>
          <a:p>
            <a:pPr algn="just"/>
            <a:r>
              <a:rPr lang="sv-SE" b="1"/>
              <a:t>Den ökande digitaliseringen av arbetslivet</a:t>
            </a:r>
            <a:r>
              <a:rPr lang="sv-SE"/>
              <a:t> och den växande användningen och beroendet av informations- och kommunikationsteknik (IKT) i arbetslivet har </a:t>
            </a:r>
            <a:r>
              <a:rPr lang="sv-SE" b="1"/>
              <a:t>gett upphov till nya former av socialt skadliga beteenden</a:t>
            </a:r>
            <a:r>
              <a:rPr lang="sv-SE"/>
              <a:t>, bland annat mobbning och trakasserier på nätet.</a:t>
            </a:r>
          </a:p>
          <a:p>
            <a:pPr algn="just"/>
            <a:r>
              <a:rPr lang="sv-SE"/>
              <a:t> </a:t>
            </a:r>
          </a:p>
        </p:txBody>
      </p:sp>
      <p:sp>
        <p:nvSpPr>
          <p:cNvPr id="4" name="Slide Number Placeholder 3"/>
          <p:cNvSpPr>
            <a:spLocks noGrp="1"/>
          </p:cNvSpPr>
          <p:nvPr>
            <p:ph type="sldNum" sz="quarter" idx="5"/>
          </p:nvPr>
        </p:nvSpPr>
        <p:spPr/>
        <p:txBody>
          <a:bodyPr/>
          <a:lstStyle/>
          <a:p>
            <a:fld id="{EDBBB53E-E968-4B04-87EF-C96293204690}" type="slidenum">
              <a:rPr lang="en-GB" smtClean="0"/>
              <a:t>15</a:t>
            </a:fld>
            <a:endParaRPr lang="en-GB"/>
          </a:p>
        </p:txBody>
      </p:sp>
    </p:spTree>
    <p:extLst>
      <p:ext uri="{BB962C8B-B14F-4D97-AF65-F5344CB8AC3E}">
        <p14:creationId xmlns:p14="http://schemas.microsoft.com/office/powerpoint/2010/main" val="14267358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sv-SE"/>
              <a:t>Sammantaget </a:t>
            </a:r>
            <a:r>
              <a:rPr lang="sv-SE" b="1"/>
              <a:t>utsattes 27,2 procent av kvinnorna för sexuella trakasserier på arbetsplatsen där den som trakasserade var en man</a:t>
            </a:r>
            <a:r>
              <a:rPr lang="sv-SE"/>
              <a:t>, medan </a:t>
            </a:r>
            <a:r>
              <a:rPr lang="sv-SE" b="1"/>
              <a:t>30,8 procent av kvinnorna utsattes för sexuella trakasserier på arbetsplatsen av ”andra förövare”</a:t>
            </a:r>
            <a:r>
              <a:rPr lang="sv-SE"/>
              <a:t>.</a:t>
            </a:r>
          </a:p>
          <a:p>
            <a:pPr marL="0" indent="0">
              <a:buFont typeface="Arial" panose="020B0604020202020204" pitchFamily="34" charset="0"/>
              <a:buNone/>
            </a:pPr>
            <a:r>
              <a:rPr lang="sv-SE"/>
              <a:t> </a:t>
            </a:r>
          </a:p>
          <a:p>
            <a:pPr marL="171450" indent="-171450">
              <a:buFont typeface="Arial" panose="020B0604020202020204" pitchFamily="34" charset="0"/>
              <a:buChar char="•"/>
            </a:pPr>
            <a:r>
              <a:rPr lang="sv-SE"/>
              <a:t>På grundval av dessa resultat är det möjligt att dra slutsatsen att de flesta fall av sexuella trakasserier mot kvinnor begås av män. </a:t>
            </a:r>
          </a:p>
          <a:p>
            <a:pPr marL="0" indent="0">
              <a:buFont typeface="Arial" panose="020B0604020202020204" pitchFamily="34" charset="0"/>
              <a:buNone/>
            </a:pPr>
            <a:endParaRPr lang="en-GB"/>
          </a:p>
          <a:p>
            <a:pPr marL="171450" indent="-171450">
              <a:buFont typeface="Arial" panose="020B0604020202020204" pitchFamily="34" charset="0"/>
              <a:buChar char="•"/>
            </a:pPr>
            <a:r>
              <a:rPr lang="sv-SE"/>
              <a:t>I fall där </a:t>
            </a:r>
            <a:r>
              <a:rPr lang="sv-SE" b="1"/>
              <a:t>förövaren varit en man</a:t>
            </a:r>
            <a:r>
              <a:rPr lang="sv-SE"/>
              <a:t>:</a:t>
            </a:r>
          </a:p>
          <a:p>
            <a:pPr marL="0" indent="0">
              <a:buFont typeface="Arial" panose="020B0604020202020204" pitchFamily="34" charset="0"/>
              <a:buNone/>
            </a:pPr>
            <a:r>
              <a:rPr lang="sv-SE"/>
              <a:t>      – </a:t>
            </a:r>
            <a:r>
              <a:rPr lang="sv-SE" b="1"/>
              <a:t>15,8 procent av kvinnorna </a:t>
            </a:r>
            <a:r>
              <a:rPr lang="sv-SE"/>
              <a:t>i EU-27 har utsatts för sexuella trakasserier av en medarbetare. </a:t>
            </a:r>
          </a:p>
          <a:p>
            <a:pPr marL="0" indent="0">
              <a:buFont typeface="Arial" panose="020B0604020202020204" pitchFamily="34" charset="0"/>
              <a:buNone/>
            </a:pPr>
            <a:r>
              <a:rPr lang="sv-SE"/>
              <a:t>      – </a:t>
            </a:r>
            <a:r>
              <a:rPr lang="sv-SE" b="1"/>
              <a:t>7,4 procent har utsatts för sexuella trakasserier </a:t>
            </a:r>
            <a:r>
              <a:rPr lang="sv-SE"/>
              <a:t>av en chef eller arbetsledare. </a:t>
            </a:r>
          </a:p>
          <a:p>
            <a:pPr marL="0" indent="0">
              <a:buFont typeface="Arial" panose="020B0604020202020204" pitchFamily="34" charset="0"/>
              <a:buNone/>
            </a:pPr>
            <a:r>
              <a:rPr lang="sv-SE"/>
              <a:t>      – </a:t>
            </a:r>
            <a:r>
              <a:rPr lang="sv-SE" b="1"/>
              <a:t>9,3 procent av kvinnorna uppgav att de sexuella trakasserierna begåtts av en annan man i arbetssammanhang</a:t>
            </a:r>
            <a:r>
              <a:rPr lang="sv-SE"/>
              <a:t>, till exempel </a:t>
            </a:r>
            <a:br>
              <a:rPr lang="sv-SE"/>
            </a:br>
            <a:r>
              <a:rPr lang="sv-SE"/>
              <a:t>av kunder.</a:t>
            </a:r>
          </a:p>
        </p:txBody>
      </p:sp>
      <p:sp>
        <p:nvSpPr>
          <p:cNvPr id="4" name="Slide Number Placeholder 3"/>
          <p:cNvSpPr>
            <a:spLocks noGrp="1"/>
          </p:cNvSpPr>
          <p:nvPr>
            <p:ph type="sldNum" sz="quarter" idx="5"/>
          </p:nvPr>
        </p:nvSpPr>
        <p:spPr/>
        <p:txBody>
          <a:bodyPr/>
          <a:lstStyle/>
          <a:p>
            <a:fld id="{EDBBB53E-E968-4B04-87EF-C96293204690}" type="slidenum">
              <a:rPr lang="en-GB" smtClean="0"/>
              <a:t>16</a:t>
            </a:fld>
            <a:endParaRPr lang="en-GB"/>
          </a:p>
        </p:txBody>
      </p:sp>
    </p:spTree>
    <p:extLst>
      <p:ext uri="{BB962C8B-B14F-4D97-AF65-F5344CB8AC3E}">
        <p14:creationId xmlns:p14="http://schemas.microsoft.com/office/powerpoint/2010/main" val="26917653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lgn="just"/>
            <a:r>
              <a:rPr lang="sv-SE"/>
              <a:t>Våld och trakasserier på arbetsplatsen bör inte bara uppmärksammas när något allvarligt händer. </a:t>
            </a:r>
          </a:p>
          <a:p>
            <a:pPr algn="just"/>
            <a:endParaRPr lang="en-US"/>
          </a:p>
          <a:p>
            <a:pPr algn="just"/>
            <a:r>
              <a:rPr lang="sv-SE"/>
              <a:t>Våld kan förebyggas genom att </a:t>
            </a:r>
          </a:p>
          <a:p>
            <a:pPr marL="171450" indent="-171450" algn="just">
              <a:buFont typeface="Arial" panose="020B0604020202020204" pitchFamily="34" charset="0"/>
              <a:buChar char="•"/>
            </a:pPr>
            <a:r>
              <a:rPr lang="sv-SE" b="1"/>
              <a:t>förtydliga vad respektfullt beteende innebär</a:t>
            </a:r>
            <a:r>
              <a:rPr lang="sv-SE"/>
              <a:t> och vad som ingår i de olika rollerna samt tydliggöra vad som förväntas om problem uppstår,</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b="1">
                <a:cs typeface="Arial"/>
              </a:rPr>
              <a:t>undersöka de bakomliggande orsakerna eller bidragande faktorerna</a:t>
            </a:r>
            <a:r>
              <a:rPr lang="sv-SE" b="0">
                <a:cs typeface="Arial"/>
              </a:rPr>
              <a:t>,</a:t>
            </a:r>
            <a:r>
              <a:rPr lang="sv-SE" b="1">
                <a:cs typeface="Arial"/>
              </a:rPr>
              <a:t> </a:t>
            </a:r>
            <a:r>
              <a:rPr lang="sv-SE" b="0">
                <a:cs typeface="Arial"/>
              </a:rPr>
              <a:t>vilket kan ge värdefull information om var riskerna finns i företaget, till exempel arbetsbelastning, ensamarbete, kundinteraktion, otydliga gränser i den digitala kommunikationen eller bristfällig daglig arbetsledning, </a:t>
            </a:r>
          </a:p>
          <a:p>
            <a:pPr marL="171450" indent="-171450" algn="just">
              <a:buFont typeface="Arial" panose="020B0604020202020204" pitchFamily="34" charset="0"/>
              <a:buChar char="•"/>
            </a:pPr>
            <a:r>
              <a:rPr lang="sv-SE" b="1"/>
              <a:t>hantera problem på ett rättvist och effektivt sätt för att (åter)uppbygga förtroendet och se till att de inte upprepas</a:t>
            </a:r>
            <a:r>
              <a:rPr lang="sv-SE" b="0"/>
              <a:t>,</a:t>
            </a:r>
            <a:r>
              <a:rPr lang="sv-SE" b="1"/>
              <a:t> </a:t>
            </a:r>
            <a:r>
              <a:rPr lang="sv-SE"/>
              <a:t>t.ex. genom att erbjuda en plats där arbetstagarna kan yttra sig i förtroende, vara lyhörd och anteckna viktiga fakta om vad som har hänt,</a:t>
            </a:r>
          </a:p>
          <a:p>
            <a:pPr marL="171450" indent="-171450" algn="just">
              <a:buFont typeface="Arial" panose="020B0604020202020204" pitchFamily="34" charset="0"/>
              <a:buChar char="•"/>
            </a:pPr>
            <a:r>
              <a:rPr lang="sv-SE" b="1"/>
              <a:t>identifiera förbättringsområden</a:t>
            </a:r>
            <a:r>
              <a:rPr lang="sv-SE"/>
              <a:t> – det kan handla om problem eller risker i din verksamhet, t.ex. arbetsbelastning, ensamarbete, interaktion med kunderna, otydliga gränser i den digitala kommunikationen eller bristfällig daglig arbetsledning, </a:t>
            </a:r>
          </a:p>
          <a:p>
            <a:pPr marL="171450" indent="-171450" algn="just">
              <a:buFont typeface="Arial" panose="020B0604020202020204" pitchFamily="34" charset="0"/>
              <a:buChar char="•"/>
            </a:pPr>
            <a:r>
              <a:rPr lang="sv-SE" b="1"/>
              <a:t>engagera arbetstagare </a:t>
            </a:r>
            <a:r>
              <a:rPr lang="sv-SE"/>
              <a:t>för att skapa engagemang, förtroende och en gemensam ansvarskänsla när det kommer till att förebygga våld,</a:t>
            </a:r>
          </a:p>
          <a:p>
            <a:pPr marL="171450" indent="-171450" algn="just">
              <a:buFont typeface="Arial" panose="020B0604020202020204" pitchFamily="34" charset="0"/>
              <a:buChar char="•"/>
            </a:pPr>
            <a:r>
              <a:rPr lang="sv-SE" b="1"/>
              <a:t>föregå med gott exempel som organisation</a:t>
            </a:r>
            <a:r>
              <a:rPr lang="sv-SE"/>
              <a:t>, både i ord och handling, för att visa att förebyggande av våld är en prioritering och ett värde.   </a:t>
            </a:r>
          </a:p>
          <a:p>
            <a:pPr algn="just"/>
            <a:endParaRPr lang="en-US" b="1"/>
          </a:p>
          <a:p>
            <a:r>
              <a:rPr lang="sv-SE" b="1"/>
              <a:t>Kampanjresurs:</a:t>
            </a:r>
            <a:r>
              <a:rPr lang="sv-SE"/>
              <a:t> den kommande vägledningen om hantering och förebyggande av våld för medelstora företag. </a:t>
            </a:r>
          </a:p>
          <a:p>
            <a:endParaRPr lang="en-GB"/>
          </a:p>
        </p:txBody>
      </p:sp>
      <p:sp>
        <p:nvSpPr>
          <p:cNvPr id="4" name="Slide Number Placeholder 3"/>
          <p:cNvSpPr>
            <a:spLocks noGrp="1"/>
          </p:cNvSpPr>
          <p:nvPr>
            <p:ph type="sldNum" sz="quarter" idx="5"/>
          </p:nvPr>
        </p:nvSpPr>
        <p:spPr/>
        <p:txBody>
          <a:bodyPr/>
          <a:lstStyle/>
          <a:p>
            <a:fld id="{EDBBB53E-E968-4B04-87EF-C96293204690}" type="slidenum">
              <a:rPr lang="en-GB" smtClean="0"/>
              <a:t>17</a:t>
            </a:fld>
            <a:endParaRPr lang="en-GB"/>
          </a:p>
        </p:txBody>
      </p:sp>
    </p:spTree>
    <p:extLst>
      <p:ext uri="{BB962C8B-B14F-4D97-AF65-F5344CB8AC3E}">
        <p14:creationId xmlns:p14="http://schemas.microsoft.com/office/powerpoint/2010/main" val="31557122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None/>
            </a:pPr>
            <a:r>
              <a:rPr lang="sv-SE" sz="1200" b="1"/>
              <a:t>Muskel- och skelettbesvär (belastningsbesvär)</a:t>
            </a:r>
          </a:p>
          <a:p>
            <a:pPr marL="171450" indent="-171450">
              <a:buFont typeface="Arial" panose="020B0604020202020204" pitchFamily="34" charset="0"/>
              <a:buChar char="•"/>
            </a:pPr>
            <a:r>
              <a:rPr lang="sv-SE" sz="1200" b="0"/>
              <a:t>Höga arbetskrav, liten kontroll samt stress ökar risken för och svårighetsgraden av muskel- och skelettbesvär.</a:t>
            </a:r>
          </a:p>
          <a:p>
            <a:pPr marL="171450" indent="-171450">
              <a:buFont typeface="Arial" panose="020B0604020202020204" pitchFamily="34" charset="0"/>
              <a:buChar char="•"/>
            </a:pPr>
            <a:r>
              <a:rPr lang="sv-SE" sz="1200" b="0"/>
              <a:t>Muskel- och skelettbesvär kan påverka det psykiska välbefinnandet, motståndskraften och arbetsförmågan.</a:t>
            </a:r>
          </a:p>
          <a:p>
            <a:pPr marL="171450" indent="-171450">
              <a:buFont typeface="Arial" panose="020B0604020202020204" pitchFamily="34" charset="0"/>
              <a:buChar char="•"/>
            </a:pPr>
            <a:r>
              <a:rPr lang="sv-SE" sz="1200" b="0"/>
              <a:t>Psykosociala risker kan fördröja återhämtningen och återgången till arbetet.</a:t>
            </a:r>
          </a:p>
          <a:p>
            <a:pPr marL="0" indent="0">
              <a:buNone/>
            </a:pPr>
            <a:r>
              <a:rPr lang="sv-SE" sz="1200" b="1"/>
              <a:t>Miljöfaktorer som påverkar den psykiska hälsan </a:t>
            </a:r>
          </a:p>
          <a:p>
            <a:pPr marL="171450" indent="-171450">
              <a:buFont typeface="Arial" panose="020B0604020202020204" pitchFamily="34" charset="0"/>
              <a:buChar char="•"/>
            </a:pPr>
            <a:r>
              <a:rPr lang="sv-SE" sz="1200" b="0"/>
              <a:t>Fysiska arbetsförhållanden, såsom buller, värme/kyla och exponering för kemiska ämnen, kan öka stressen och tröttheten.</a:t>
            </a:r>
          </a:p>
          <a:p>
            <a:pPr marL="171450" indent="-171450">
              <a:buFont typeface="Arial" panose="020B0604020202020204" pitchFamily="34" charset="0"/>
              <a:buChar char="•"/>
            </a:pPr>
            <a:r>
              <a:rPr lang="sv-SE" sz="1200" b="0"/>
              <a:t>Dessa förhållanden samverkar ofta med arbetsbelastning, tidspress och organisatoriska faktorer.</a:t>
            </a:r>
          </a:p>
          <a:p>
            <a:pPr marL="171450" indent="-171450">
              <a:buFont typeface="Arial" panose="020B0604020202020204" pitchFamily="34" charset="0"/>
              <a:buChar char="•"/>
            </a:pPr>
            <a:r>
              <a:rPr lang="sv-SE" sz="1200" b="0"/>
              <a:t>Kombinerad exponering kan öka den psykiska belastningen och säkerhetsriskerna.</a:t>
            </a:r>
          </a:p>
          <a:p>
            <a:pPr marL="0" indent="0">
              <a:buNone/>
            </a:pPr>
            <a:r>
              <a:rPr lang="sv-SE" sz="1200" b="1" noProof="0"/>
              <a:t>Arbetsrelaterade olyckor och psykisk hälsa</a:t>
            </a:r>
          </a:p>
          <a:p>
            <a:pPr marL="171450" indent="-171450">
              <a:buFont typeface="Arial" panose="020B0604020202020204" pitchFamily="34" charset="0"/>
              <a:buChar char="•"/>
            </a:pPr>
            <a:r>
              <a:rPr lang="sv-SE" sz="1200" b="0" noProof="0"/>
              <a:t>Psykosociala risker (t.ex. trötthet, tidspress) kan medföra ökad risk för olyckor.</a:t>
            </a:r>
          </a:p>
          <a:p>
            <a:pPr marL="171450" indent="-171450">
              <a:buFont typeface="Arial" panose="020B0604020202020204" pitchFamily="34" charset="0"/>
              <a:buChar char="•"/>
            </a:pPr>
            <a:r>
              <a:rPr lang="sv-SE" sz="1200" b="0" noProof="0"/>
              <a:t>Olyckor och skador kan ge upphov till psykiska problem.</a:t>
            </a:r>
          </a:p>
          <a:p>
            <a:pPr marL="171450" indent="-171450">
              <a:buFont typeface="Arial" panose="020B0604020202020204" pitchFamily="34" charset="0"/>
              <a:buChar char="•"/>
            </a:pPr>
            <a:r>
              <a:rPr lang="sv-SE" sz="1200" b="0" noProof="0"/>
              <a:t>Säkerheten påverkas av både fysiska och organisatoriska faktorer. </a:t>
            </a:r>
          </a:p>
          <a:p>
            <a:pPr marL="171450" indent="-171450">
              <a:buFont typeface="Arial" panose="020B0604020202020204" pitchFamily="34" charset="0"/>
              <a:buChar char="•"/>
            </a:pPr>
            <a:endParaRPr lang="en-US" sz="1200" b="0" noProof="0"/>
          </a:p>
          <a:p>
            <a:r>
              <a:rPr lang="sv-SE" sz="1200" b="0" noProof="0"/>
              <a:t>Observera att </a:t>
            </a:r>
            <a:r>
              <a:rPr lang="sv-SE" sz="1200" b="1" noProof="0">
                <a:solidFill>
                  <a:schemeClr val="tx1"/>
                </a:solidFill>
                <a:effectLst/>
                <a:latin typeface="+mn-lt"/>
                <a:ea typeface="+mn-lt"/>
                <a:cs typeface="+mn-cs"/>
              </a:rPr>
              <a:t>s</a:t>
            </a:r>
            <a:r>
              <a:rPr lang="sv-SE" sz="1200" b="1">
                <a:solidFill>
                  <a:schemeClr val="tx1"/>
                </a:solidFill>
                <a:effectLst/>
                <a:latin typeface="+mn-lt"/>
                <a:ea typeface="+mn-lt"/>
                <a:cs typeface="+mn-cs"/>
              </a:rPr>
              <a:t>äkerhetsprestanda är ett mått på hur effektiva en organisations insatser är när det gäller att skydda arbetstagarnas säkerhet och hälsa.</a:t>
            </a:r>
          </a:p>
          <a:p>
            <a:r>
              <a:rPr lang="sv-SE" sz="1200">
                <a:solidFill>
                  <a:schemeClr val="tx1"/>
                </a:solidFill>
                <a:effectLst/>
                <a:latin typeface="+mn-lt"/>
                <a:ea typeface="+mn-lt"/>
                <a:cs typeface="+mn-cs"/>
              </a:rPr>
              <a:t>Den bedöms vanligtvis på grundval av följande:</a:t>
            </a:r>
          </a:p>
          <a:p>
            <a:pPr marL="171450" indent="-171450">
              <a:buFont typeface="Arial" panose="020B0604020202020204" pitchFamily="34" charset="0"/>
              <a:buChar char="•"/>
            </a:pPr>
            <a:r>
              <a:rPr lang="sv-SE" sz="1200" b="1">
                <a:solidFill>
                  <a:schemeClr val="tx1"/>
                </a:solidFill>
                <a:effectLst/>
                <a:latin typeface="+mn-lt"/>
                <a:ea typeface="+mn-lt"/>
                <a:cs typeface="+mn-cs"/>
              </a:rPr>
              <a:t>Eftersläpande indikatorer (utfall)</a:t>
            </a:r>
          </a:p>
          <a:p>
            <a:r>
              <a:rPr lang="sv-SE" sz="1200">
                <a:solidFill>
                  <a:schemeClr val="tx1"/>
                </a:solidFill>
                <a:effectLst/>
                <a:latin typeface="+mn-lt"/>
                <a:ea typeface="+mn-lt"/>
                <a:cs typeface="+mn-cs"/>
              </a:rPr>
              <a:t>Dessa indikatorer mäter händelser som redan har inträffat, till exempel antalet olyckor, skador eller tillbud, frånvaro på grund av arbetsrelaterade hälsoproblem osv.</a:t>
            </a:r>
          </a:p>
          <a:p>
            <a:pPr marL="171450" indent="-171450">
              <a:buFont typeface="Arial" panose="020B0604020202020204" pitchFamily="34" charset="0"/>
              <a:buChar char="•"/>
            </a:pPr>
            <a:r>
              <a:rPr lang="sv-SE" sz="1200" b="1">
                <a:solidFill>
                  <a:schemeClr val="tx1"/>
                </a:solidFill>
                <a:effectLst/>
                <a:latin typeface="+mn-lt"/>
                <a:ea typeface="+mn-lt"/>
                <a:cs typeface="+mn-cs"/>
              </a:rPr>
              <a:t>Ledande indikatorer (förebyggande verksamhet)</a:t>
            </a:r>
          </a:p>
          <a:p>
            <a:r>
              <a:rPr lang="sv-SE" sz="1200">
                <a:solidFill>
                  <a:schemeClr val="tx1"/>
                </a:solidFill>
                <a:effectLst/>
                <a:latin typeface="+mn-lt"/>
                <a:ea typeface="+mn-lt"/>
                <a:cs typeface="+mn-cs"/>
              </a:rPr>
              <a:t>Dessa indikatorer mäter huruvida de förebyggande systemen fungerar, till exempel genomförda riskbedömningar, arbetstagarnas deltagande i arbetsmiljöarbetet osv. </a:t>
            </a:r>
          </a:p>
          <a:p>
            <a:pPr marL="0" indent="0">
              <a:buFont typeface="Arial" panose="020B0604020202020204" pitchFamily="34" charset="0"/>
              <a:buNone/>
            </a:pPr>
            <a:endParaRPr lang="en-GB" noProof="0"/>
          </a:p>
          <a:p>
            <a:endParaRPr lang="en-GB"/>
          </a:p>
        </p:txBody>
      </p:sp>
      <p:sp>
        <p:nvSpPr>
          <p:cNvPr id="4" name="Slide Number Placeholder 3"/>
          <p:cNvSpPr>
            <a:spLocks noGrp="1"/>
          </p:cNvSpPr>
          <p:nvPr>
            <p:ph type="sldNum" sz="quarter" idx="5"/>
          </p:nvPr>
        </p:nvSpPr>
        <p:spPr/>
        <p:txBody>
          <a:bodyPr/>
          <a:lstStyle/>
          <a:p>
            <a:fld id="{EDBBB53E-E968-4B04-87EF-C96293204690}" type="slidenum">
              <a:rPr lang="en-GB" smtClean="0"/>
              <a:t>18</a:t>
            </a:fld>
            <a:endParaRPr lang="en-GB"/>
          </a:p>
        </p:txBody>
      </p:sp>
    </p:spTree>
    <p:extLst>
      <p:ext uri="{BB962C8B-B14F-4D97-AF65-F5344CB8AC3E}">
        <p14:creationId xmlns:p14="http://schemas.microsoft.com/office/powerpoint/2010/main" val="1610300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lvl="0" indent="0">
              <a:buNone/>
            </a:pPr>
            <a:r>
              <a:rPr lang="sv-SE" b="1"/>
              <a:t>Så hanterar du kombinerad exponering</a:t>
            </a:r>
            <a:r>
              <a:rPr lang="sv-SE"/>
              <a:t> </a:t>
            </a:r>
            <a:br>
              <a:rPr lang="sv-SE"/>
            </a:br>
            <a:r>
              <a:rPr lang="sv-SE"/>
              <a:t>Tillämpa en integrerad förebyggandestrategi.</a:t>
            </a:r>
          </a:p>
          <a:p>
            <a:pPr marL="0" lvl="0" indent="0">
              <a:buNone/>
            </a:pPr>
            <a:r>
              <a:rPr lang="sv-SE"/>
              <a:t>Den kan till exempel bestå av </a:t>
            </a:r>
          </a:p>
          <a:p>
            <a:pPr marL="171450" lvl="0" indent="-171450">
              <a:buFont typeface="Arial" panose="020B0604020202020204" pitchFamily="34" charset="0"/>
              <a:buChar char="•"/>
            </a:pPr>
            <a:r>
              <a:rPr lang="sv-SE"/>
              <a:t>riktat förebyggande av muskel- och skelettbesvär samt av fysisk belastning </a:t>
            </a:r>
            <a:r>
              <a:rPr lang="sv-SE" b="0"/>
              <a:t>genom ergonomiska åtgärder, justerade arbetsuppgifter och lämplig återhämtning, </a:t>
            </a:r>
          </a:p>
          <a:p>
            <a:pPr marL="171450" lvl="0" indent="-171450">
              <a:buFont typeface="Arial" panose="020B0604020202020204" pitchFamily="34" charset="0"/>
              <a:buChar char="•"/>
            </a:pPr>
            <a:r>
              <a:rPr lang="sv-SE" b="0"/>
              <a:t>förbättring av </a:t>
            </a:r>
            <a:r>
              <a:rPr lang="sv-SE"/>
              <a:t>arbetsförhållandena </a:t>
            </a:r>
            <a:r>
              <a:rPr lang="sv-SE" b="0"/>
              <a:t>(buller, vibrationer, värme/kyla, belysning, utformning av arbetsplatsen) för att minska dessa faktorers inverkan på stress och psykisk hälsa, </a:t>
            </a:r>
          </a:p>
          <a:p>
            <a:pPr marL="171450" lvl="0" indent="-171450">
              <a:buFont typeface="Arial" panose="020B0604020202020204" pitchFamily="34" charset="0"/>
              <a:buChar char="•"/>
            </a:pPr>
            <a:r>
              <a:rPr lang="sv-SE"/>
              <a:t>förebyggande av olyckor genom att .</a:t>
            </a:r>
            <a:r>
              <a:rPr lang="sv-SE" b="0"/>
              <a:t>ta itu med bakomliggande organisatoriska och psykosociala omständigheter som leder till osäkra beteenden och minskad uppmärksamhet, </a:t>
            </a:r>
          </a:p>
          <a:p>
            <a:pPr marL="171450" lvl="0" indent="-171450">
              <a:buFont typeface="Arial" panose="020B0604020202020204" pitchFamily="34" charset="0"/>
              <a:buChar char="•"/>
            </a:pPr>
            <a:r>
              <a:rPr lang="sv-SE" b="0"/>
              <a:t>åtgärder </a:t>
            </a:r>
            <a:r>
              <a:rPr lang="sv-SE"/>
              <a:t>inriktade på högrisksektorer och utsatta grupper, </a:t>
            </a:r>
            <a:r>
              <a:rPr lang="sv-SE" b="0"/>
              <a:t>däribland medelstora företag, byggbranschen, jordbrukssektorn och arbetstagare i osäkra eller fysiskt krävande arbeten. </a:t>
            </a:r>
          </a:p>
          <a:p>
            <a:endParaRPr lang="en-GB"/>
          </a:p>
        </p:txBody>
      </p:sp>
      <p:sp>
        <p:nvSpPr>
          <p:cNvPr id="4" name="Slide Number Placeholder 3"/>
          <p:cNvSpPr>
            <a:spLocks noGrp="1"/>
          </p:cNvSpPr>
          <p:nvPr>
            <p:ph type="sldNum" sz="quarter" idx="5"/>
          </p:nvPr>
        </p:nvSpPr>
        <p:spPr/>
        <p:txBody>
          <a:bodyPr/>
          <a:lstStyle/>
          <a:p>
            <a:fld id="{EDBBB53E-E968-4B04-87EF-C96293204690}" type="slidenum">
              <a:rPr lang="en-GB" smtClean="0"/>
              <a:t>19</a:t>
            </a:fld>
            <a:endParaRPr lang="en-GB"/>
          </a:p>
        </p:txBody>
      </p:sp>
    </p:spTree>
    <p:extLst>
      <p:ext uri="{BB962C8B-B14F-4D97-AF65-F5344CB8AC3E}">
        <p14:creationId xmlns:p14="http://schemas.microsoft.com/office/powerpoint/2010/main" val="18208692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a:solidFill>
                  <a:schemeClr val="tx1"/>
                </a:solidFill>
                <a:effectLst/>
                <a:latin typeface="+mn-lt"/>
                <a:ea typeface="+mn-lt"/>
                <a:cs typeface="+mn-cs"/>
              </a:rPr>
              <a:t>Sektorn är viktig för det europeiska samhället, både när det gäller hälsa och välbefinnande och för ekonomin i stort.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a:solidFill>
                  <a:schemeClr val="tx1"/>
                </a:solidFill>
                <a:effectLst/>
                <a:latin typeface="+mn-lt"/>
                <a:ea typeface="+mn-lt"/>
                <a:cs typeface="+mn-cs"/>
              </a:rPr>
              <a:t>Vård- och omsorgssektorn är en viktig sysselsättningsskapare i EU:s ekonomi.</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a:solidFill>
                  <a:schemeClr val="tx1"/>
                </a:solidFill>
                <a:effectLst/>
                <a:latin typeface="+mn-lt"/>
                <a:ea typeface="+mn-lt"/>
                <a:cs typeface="+mn-cs"/>
              </a:rPr>
              <a:t>Enligt statistik från Eurostats arbetskraftsundersökning (AKU) var över 21,5 miljoner personer sysselsatta inom vård- och omsorgssektorn (Nace Q) under 2022. De flesta av dessa arbetstagare är verksamma inom delsektorn hälso- och sjukvård, som sysselsätter cirka 12,5 miljoner människor.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a:solidFill>
                  <a:schemeClr val="tx1"/>
                </a:solidFill>
                <a:effectLst/>
                <a:latin typeface="+mn-lt"/>
                <a:ea typeface="+mn-lt"/>
                <a:cs typeface="+mn-cs"/>
              </a:rPr>
              <a:t>Sysselsättningen inom vård- och omsorgssektorn har ökat stadigt under de senaste tio åren, en trend som noterats inom alla delsektorer. Vård- och omsorgssektorn står för 11 procent av all sysselsättning </a:t>
            </a:r>
            <a:r>
              <a:rPr lang="sv-SE" sz="1200">
                <a:solidFill>
                  <a:schemeClr val="tx1"/>
                </a:solidFill>
                <a:effectLst/>
                <a:highlight>
                  <a:srgbClr val="FFFF00"/>
                </a:highlight>
                <a:latin typeface="+mn-lt"/>
                <a:ea typeface="+mn-lt"/>
                <a:cs typeface="+mn-cs"/>
              </a:rPr>
              <a:t>i den totala ekonomin. </a:t>
            </a:r>
          </a:p>
          <a:p>
            <a:endParaRPr lang="fr-FR"/>
          </a:p>
          <a:p>
            <a:r>
              <a:rPr lang="sv-SE"/>
              <a:t>Denna sektor omfattar olika verksamheter, såsom </a:t>
            </a:r>
          </a:p>
          <a:p>
            <a:pPr marL="171450" indent="-171450">
              <a:buFont typeface="Arial" panose="020B0604020202020204" pitchFamily="34" charset="0"/>
              <a:buChar char="•"/>
            </a:pPr>
            <a:r>
              <a:rPr lang="sv-SE" sz="1200" b="0" i="0">
                <a:solidFill>
                  <a:schemeClr val="tx1"/>
                </a:solidFill>
                <a:effectLst/>
                <a:latin typeface="+mn-lt"/>
                <a:ea typeface="+mn-lt"/>
                <a:cs typeface="+mn-cs"/>
              </a:rPr>
              <a:t>hälso- och sjukvård på exempelvis sjukhus, kliniker, läkarmottagningar eller tandläkarmottagningar,</a:t>
            </a:r>
          </a:p>
          <a:p>
            <a:pPr marL="171450" indent="-171450">
              <a:buFont typeface="Arial" panose="020B0604020202020204" pitchFamily="34" charset="0"/>
              <a:buChar char="•"/>
            </a:pPr>
            <a:r>
              <a:rPr lang="sv-SE" sz="1200" b="0" i="0">
                <a:solidFill>
                  <a:schemeClr val="tx1"/>
                </a:solidFill>
                <a:effectLst/>
                <a:latin typeface="+mn-lt"/>
                <a:ea typeface="+mn-lt"/>
                <a:cs typeface="+mn-cs"/>
              </a:rPr>
              <a:t>vård på särskilda boenden och vårdinrättningar , t.ex. för äldre, funktionsnedsatta och patienter med psykisk ohälsa,</a:t>
            </a:r>
          </a:p>
          <a:p>
            <a:pPr marL="171450" indent="-171450">
              <a:buFont typeface="Arial" panose="020B0604020202020204" pitchFamily="34" charset="0"/>
              <a:buChar char="•"/>
            </a:pPr>
            <a:r>
              <a:rPr lang="sv-SE" sz="1200" b="0" i="0">
                <a:solidFill>
                  <a:schemeClr val="tx1"/>
                </a:solidFill>
                <a:effectLst/>
                <a:latin typeface="+mn-lt"/>
                <a:ea typeface="+mn-lt"/>
                <a:cs typeface="+mn-cs"/>
              </a:rPr>
              <a:t>sociala tjänster (till exempel hemtjänst, äldrevård, barnomsorg och tjänster till personer med funktionsnedsättning).</a:t>
            </a:r>
          </a:p>
          <a:p>
            <a:pPr marL="171450" indent="-171450">
              <a:buFont typeface="Arial" panose="020B0604020202020204" pitchFamily="34" charset="0"/>
              <a:buChar char="•"/>
            </a:pPr>
            <a:endParaRPr lang="en-US" sz="1200" b="0" i="0" kern="1200">
              <a:solidFill>
                <a:schemeClr val="tx1"/>
              </a:solidFill>
              <a:effectLst/>
              <a:latin typeface="+mn-lt"/>
              <a:ea typeface="+mn-ea"/>
              <a:cs typeface="+mn-cs"/>
            </a:endParaRPr>
          </a:p>
          <a:p>
            <a:r>
              <a:rPr lang="sv-SE" sz="1200" b="1" i="0">
                <a:solidFill>
                  <a:schemeClr val="tx1"/>
                </a:solidFill>
                <a:effectLst/>
                <a:latin typeface="+mn-lt"/>
                <a:ea typeface="+mn-lt"/>
                <a:cs typeface="+mn-cs"/>
              </a:rPr>
              <a:t>Sammanlagt uppgav 31 procent av vård- och omsorgspersonalen att de led av stress, depression eller ångest som orsakats eller förvärrats av arbetet, vilket överstiger det sektorsövergripande genomsnittet i Europa (Pulsen på arbetsmiljön 2025). </a:t>
            </a:r>
            <a:r>
              <a:rPr lang="sv-SE"/>
              <a:t>Mer information finns på </a:t>
            </a:r>
            <a:r>
              <a:rPr lang="sv-SE">
                <a:hlinkClick r:id="rId3"/>
              </a:rPr>
              <a:t>Osh-pulse-2025-climate-digital-change_EN.pdf</a:t>
            </a:r>
            <a:r>
              <a:rPr lang="sv-SE"/>
              <a:t>, s. 56.</a:t>
            </a:r>
            <a:r>
              <a:rPr lang="sv-SE" sz="1200" b="1" i="0">
                <a:solidFill>
                  <a:schemeClr val="tx1"/>
                </a:solidFill>
                <a:effectLst/>
                <a:latin typeface="+mn-lt"/>
                <a:ea typeface="+mn-lt"/>
                <a:cs typeface="+mn-cs"/>
              </a:rPr>
              <a:t> </a:t>
            </a:r>
            <a:br>
              <a:rPr lang="sv-SE"/>
            </a:br>
            <a:endParaRPr lang="sv-SE"/>
          </a:p>
          <a:p>
            <a:pPr marL="0" marR="0" lvl="0" indent="0" algn="l" defTabSz="914400" rtl="0" eaLnBrk="1" fontAlgn="auto" latinLnBrk="0" hangingPunct="1">
              <a:lnSpc>
                <a:spcPct val="100000"/>
              </a:lnSpc>
              <a:spcBef>
                <a:spcPts val="0"/>
              </a:spcBef>
              <a:spcAft>
                <a:spcPts val="0"/>
              </a:spcAft>
              <a:buClrTx/>
              <a:buSzTx/>
              <a:buFontTx/>
              <a:buNone/>
              <a:tabLst/>
              <a:defRPr/>
            </a:pPr>
            <a:r>
              <a:rPr lang="sv-SE" b="1"/>
              <a:t>Källa: </a:t>
            </a:r>
            <a:r>
              <a:rPr lang="sv-SE"/>
              <a:t>https://osha.europa.eu/sites/default/files/documents/HeSCare-OSH-Figures_EN.pdf (Rapporten ”Arbetsmiljö inom hälso- och sjukvården i siffror”)</a:t>
            </a:r>
          </a:p>
        </p:txBody>
      </p:sp>
      <p:sp>
        <p:nvSpPr>
          <p:cNvPr id="4" name="Slide Number Placeholder 3"/>
          <p:cNvSpPr>
            <a:spLocks noGrp="1"/>
          </p:cNvSpPr>
          <p:nvPr>
            <p:ph type="sldNum" sz="quarter" idx="5"/>
          </p:nvPr>
        </p:nvSpPr>
        <p:spPr/>
        <p:txBody>
          <a:bodyPr/>
          <a:lstStyle/>
          <a:p>
            <a:fld id="{EDBBB53E-E968-4B04-87EF-C96293204690}" type="slidenum">
              <a:rPr lang="en-GB" smtClean="0"/>
              <a:t>20</a:t>
            </a:fld>
            <a:endParaRPr lang="en-GB"/>
          </a:p>
        </p:txBody>
      </p:sp>
    </p:spTree>
    <p:extLst>
      <p:ext uri="{BB962C8B-B14F-4D97-AF65-F5344CB8AC3E}">
        <p14:creationId xmlns:p14="http://schemas.microsoft.com/office/powerpoint/2010/main" val="32656783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sv-SE"/>
              <a:t>Detta diagram visar en jämförelse mellan de psykosociala risker som förekommer inom vård- och omsorgssektorn och de som förekommer på ett sektorsövergripande plan i EU:s 27 medlemsstater. </a:t>
            </a:r>
          </a:p>
          <a:p>
            <a:endParaRPr lang="fr-FR"/>
          </a:p>
          <a:p>
            <a:r>
              <a:rPr lang="sv-SE"/>
              <a:t>De psykosociala risker som visas är följande: </a:t>
            </a:r>
          </a:p>
          <a:p>
            <a:pPr marL="171450" indent="-171450">
              <a:buFont typeface="Arial" panose="020B0604020202020204" pitchFamily="34" charset="0"/>
              <a:buChar char="•"/>
            </a:pPr>
            <a:r>
              <a:rPr lang="sv-SE"/>
              <a:t>Hantering av besvärliga kunder, elever, patienter etc. </a:t>
            </a:r>
          </a:p>
          <a:p>
            <a:pPr marL="171450" indent="-171450">
              <a:buFont typeface="Arial" panose="020B0604020202020204" pitchFamily="34" charset="0"/>
              <a:buChar char="•"/>
            </a:pPr>
            <a:r>
              <a:rPr lang="sv-SE"/>
              <a:t>Tidspress. </a:t>
            </a:r>
          </a:p>
          <a:p>
            <a:pPr marL="171450" indent="-171450">
              <a:buFont typeface="Arial" panose="020B0604020202020204" pitchFamily="34" charset="0"/>
              <a:buChar char="•"/>
            </a:pPr>
            <a:r>
              <a:rPr lang="sv-SE"/>
              <a:t>Bristande kommunikation eller samarbete inom organisationen. </a:t>
            </a:r>
          </a:p>
          <a:p>
            <a:pPr marL="171450" indent="-171450">
              <a:buFont typeface="Arial" panose="020B0604020202020204" pitchFamily="34" charset="0"/>
              <a:buChar char="•"/>
            </a:pPr>
            <a:r>
              <a:rPr lang="sv-SE"/>
              <a:t>Långa eller oregelbundna arbetspass. </a:t>
            </a:r>
          </a:p>
          <a:p>
            <a:pPr marL="171450" indent="-171450">
              <a:buFont typeface="Arial" panose="020B0604020202020204" pitchFamily="34" charset="0"/>
              <a:buChar char="•"/>
            </a:pPr>
            <a:r>
              <a:rPr lang="sv-SE"/>
              <a:t>Rädsla att förlora jobbet.  </a:t>
            </a:r>
          </a:p>
          <a:p>
            <a:pPr marL="171450" indent="-171450">
              <a:buFont typeface="Arial" panose="020B0604020202020204" pitchFamily="34" charset="0"/>
              <a:buChar char="•"/>
            </a:pPr>
            <a:endParaRPr lang="fr-FR"/>
          </a:p>
          <a:p>
            <a:pPr marL="171450" indent="-171450">
              <a:buFont typeface="Arial" panose="020B0604020202020204" pitchFamily="34" charset="0"/>
              <a:buChar char="•"/>
            </a:pPr>
            <a:endParaRPr lang="fr-FR"/>
          </a:p>
        </p:txBody>
      </p:sp>
      <p:sp>
        <p:nvSpPr>
          <p:cNvPr id="4" name="Slide Number Placeholder 3"/>
          <p:cNvSpPr>
            <a:spLocks noGrp="1"/>
          </p:cNvSpPr>
          <p:nvPr>
            <p:ph type="sldNum" sz="quarter" idx="5"/>
          </p:nvPr>
        </p:nvSpPr>
        <p:spPr/>
        <p:txBody>
          <a:bodyPr/>
          <a:lstStyle/>
          <a:p>
            <a:fld id="{EDBBB53E-E968-4B04-87EF-C96293204690}" type="slidenum">
              <a:rPr lang="en-GB" smtClean="0"/>
              <a:t>21</a:t>
            </a:fld>
            <a:endParaRPr lang="en-GB"/>
          </a:p>
        </p:txBody>
      </p:sp>
    </p:spTree>
    <p:extLst>
      <p:ext uri="{BB962C8B-B14F-4D97-AF65-F5344CB8AC3E}">
        <p14:creationId xmlns:p14="http://schemas.microsoft.com/office/powerpoint/2010/main" val="38145731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sv-SE"/>
              <a:t>Denna bild gäller specifika lösningar för vård- och omsorgssektorn, med fokus på de förebyggande strategier som presenterats för prioriterat område 1 (se bilder 11–14) och som även kan tillämpas i detta sammanhang. </a:t>
            </a:r>
          </a:p>
          <a:p>
            <a:r>
              <a:rPr lang="sv-SE"/>
              <a:t>Dessutom står hälso- och socialvårdssektorn inför särskilda utmaningar som kräver specifika lösningar: </a:t>
            </a:r>
          </a:p>
          <a:p>
            <a:pPr marL="285750" indent="-285750">
              <a:buFont typeface="Arial"/>
              <a:buChar char="•"/>
            </a:pPr>
            <a:r>
              <a:rPr lang="sv-SE"/>
              <a:t>Det är avgörande </a:t>
            </a:r>
            <a:r>
              <a:rPr lang="sv-SE" b="1"/>
              <a:t>att integrera regelbunden bedömning av psykosociala riskfaktorer </a:t>
            </a:r>
            <a:r>
              <a:rPr lang="sv-SE"/>
              <a:t>i de övergripande riskhanteringsmetoderna.</a:t>
            </a:r>
          </a:p>
          <a:p>
            <a:pPr marL="285750" indent="-285750">
              <a:buFont typeface="Arial"/>
              <a:buChar char="•"/>
            </a:pPr>
            <a:r>
              <a:rPr lang="sv-SE"/>
              <a:t>Att skapa </a:t>
            </a:r>
            <a:r>
              <a:rPr lang="sv-SE" b="1"/>
              <a:t>en stödjande arbetsmiljö </a:t>
            </a:r>
            <a:r>
              <a:rPr lang="sv-SE"/>
              <a:t>för framgångsrika insatser för att förebygga och mildra psykosociala risker (till exempel genom stödgrupper med kollegor).</a:t>
            </a:r>
          </a:p>
          <a:p>
            <a:pPr marL="285750" indent="-285750">
              <a:buFont typeface="Arial"/>
              <a:buChar char="•"/>
            </a:pPr>
            <a:r>
              <a:rPr lang="sv-SE"/>
              <a:t>Att säkerställa </a:t>
            </a:r>
            <a:r>
              <a:rPr lang="sv-SE" b="1"/>
              <a:t>tillräcklig bemanning </a:t>
            </a:r>
            <a:r>
              <a:rPr lang="sv-SE"/>
              <a:t>för att hantera arbetsbelastningen och minska antalet patienter per vårdgivare.</a:t>
            </a:r>
          </a:p>
          <a:p>
            <a:pPr marL="285750" indent="-285750">
              <a:buFont typeface="Arial"/>
              <a:buChar char="•"/>
            </a:pPr>
            <a:r>
              <a:rPr lang="sv-SE"/>
              <a:t>Att främja </a:t>
            </a:r>
            <a:r>
              <a:rPr lang="sv-SE" b="1"/>
              <a:t>självständighet </a:t>
            </a:r>
            <a:r>
              <a:rPr lang="sv-SE"/>
              <a:t>i arbetet genom att öka arbetstagarnas kontroll över sina arbetsscheman och beslutsprocesser.</a:t>
            </a:r>
          </a:p>
          <a:p>
            <a:pPr marL="285750" indent="-285750">
              <a:buFont typeface="Arial"/>
              <a:buChar char="•"/>
            </a:pPr>
            <a:r>
              <a:rPr lang="sv-SE"/>
              <a:t>Att erbjuda </a:t>
            </a:r>
            <a:r>
              <a:rPr lang="sv-SE" b="1"/>
              <a:t>rättvis ersättning och ett erkännande av arbetstagarnas insatser</a:t>
            </a:r>
            <a:r>
              <a:rPr lang="sv-SE"/>
              <a:t> är avgörande för arbetstillfredsställelse och psykisk hälsa.</a:t>
            </a:r>
          </a:p>
          <a:p>
            <a:pPr marL="285750" indent="-285750">
              <a:buFont typeface="Arial"/>
              <a:buChar char="•"/>
            </a:pPr>
            <a:r>
              <a:rPr lang="sv-SE" b="1"/>
              <a:t>Att tillhandahålla information, öka medvetenheten och erbjuda utbildning om psykosociala risker </a:t>
            </a:r>
            <a:r>
              <a:rPr lang="sv-SE"/>
              <a:t>och psykisk hälsa.</a:t>
            </a:r>
          </a:p>
          <a:p>
            <a:pPr marL="285750" indent="-285750">
              <a:buFont typeface="Arial"/>
              <a:buChar char="•"/>
            </a:pPr>
            <a:r>
              <a:rPr lang="sv-SE" b="1"/>
              <a:t>Att vidta regleringsåtgärder</a:t>
            </a:r>
            <a:r>
              <a:rPr lang="sv-SE"/>
              <a:t>, till exempel i form av lagstiftning, icke-bindande eller frivilliga strategier som utvecklats av internationella, europeiska och nationella organisationer för att förebygga, hantera och ta itu med psykosociala risker. </a:t>
            </a:r>
          </a:p>
        </p:txBody>
      </p:sp>
      <p:sp>
        <p:nvSpPr>
          <p:cNvPr id="4" name="Slide Number Placeholder 3"/>
          <p:cNvSpPr>
            <a:spLocks noGrp="1"/>
          </p:cNvSpPr>
          <p:nvPr>
            <p:ph type="sldNum" sz="quarter" idx="5"/>
          </p:nvPr>
        </p:nvSpPr>
        <p:spPr/>
        <p:txBody>
          <a:bodyPr/>
          <a:lstStyle/>
          <a:p>
            <a:fld id="{EDBBB53E-E968-4B04-87EF-C96293204690}" type="slidenum">
              <a:rPr lang="en-GB" smtClean="0"/>
              <a:t>22</a:t>
            </a:fld>
            <a:endParaRPr lang="en-GB"/>
          </a:p>
        </p:txBody>
      </p:sp>
    </p:spTree>
    <p:extLst>
      <p:ext uri="{BB962C8B-B14F-4D97-AF65-F5344CB8AC3E}">
        <p14:creationId xmlns:p14="http://schemas.microsoft.com/office/powerpoint/2010/main" val="31388230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None/>
            </a:pPr>
            <a:r>
              <a:rPr lang="sv-SE" sz="1200" noProof="0"/>
              <a:t>Att anpassa arbetsplatserna </a:t>
            </a:r>
            <a:r>
              <a:rPr lang="sv-SE" sz="1200" b="0" noProof="0"/>
              <a:t>kan vara en lösning. Det kan till exempel röra sig om att </a:t>
            </a:r>
          </a:p>
          <a:p>
            <a:pPr marL="171450" indent="-171450">
              <a:buFont typeface="Arial" panose="020B0604020202020204" pitchFamily="34" charset="0"/>
              <a:buChar char="•"/>
            </a:pPr>
            <a:r>
              <a:rPr lang="sv-SE" sz="1200" b="0" noProof="0"/>
              <a:t>erbjuda tystare arbetslokaler med mindre störningsmoment, </a:t>
            </a:r>
          </a:p>
          <a:p>
            <a:pPr marL="171450" indent="-171450">
              <a:buFont typeface="Arial" panose="020B0604020202020204" pitchFamily="34" charset="0"/>
              <a:buChar char="•"/>
            </a:pPr>
            <a:r>
              <a:rPr lang="sv-SE" sz="1200" b="0" noProof="0"/>
              <a:t>anpassa arbetsuppgifterna under en begränsad period, </a:t>
            </a:r>
          </a:p>
          <a:p>
            <a:pPr marL="171450" indent="-171450">
              <a:buFont typeface="Arial" panose="020B0604020202020204" pitchFamily="34" charset="0"/>
              <a:buChar char="•"/>
            </a:pPr>
            <a:r>
              <a:rPr lang="sv-SE" sz="1200" b="0" noProof="0"/>
              <a:t>inrätta långsiktiga lösningar med flexibla arbetstider,</a:t>
            </a:r>
          </a:p>
          <a:p>
            <a:pPr marL="171450" indent="-171450">
              <a:buFont typeface="Arial" panose="020B0604020202020204" pitchFamily="34" charset="0"/>
              <a:buChar char="•"/>
            </a:pPr>
            <a:r>
              <a:rPr lang="sv-SE" sz="1200" b="0" noProof="0"/>
              <a:t>ge personalen möjlighet att distansarbeta. </a:t>
            </a:r>
          </a:p>
          <a:p>
            <a:endParaRPr lang="en-GB" sz="1200" b="0" noProof="0"/>
          </a:p>
          <a:p>
            <a:r>
              <a:rPr lang="sv-SE" sz="1200" b="0" noProof="0"/>
              <a:t>Även om psykiska problem inte alltid är arbetsrelaterade kan en </a:t>
            </a:r>
            <a:r>
              <a:rPr lang="sv-SE" sz="1200" noProof="0"/>
              <a:t>stödjande </a:t>
            </a:r>
            <a:r>
              <a:rPr lang="sv-SE" sz="1200" b="0" noProof="0"/>
              <a:t>och </a:t>
            </a:r>
            <a:r>
              <a:rPr lang="sv-SE" sz="1200" noProof="0"/>
              <a:t>inkluderande organisationskultur</a:t>
            </a:r>
            <a:r>
              <a:rPr lang="sv-SE" sz="1200" b="0" noProof="0"/>
              <a:t> </a:t>
            </a:r>
            <a:r>
              <a:rPr lang="sv-SE" sz="1200" noProof="0"/>
              <a:t> göra stor skillnad</a:t>
            </a:r>
            <a:r>
              <a:rPr lang="sv-SE" sz="1200" b="0" noProof="0"/>
              <a:t>. </a:t>
            </a:r>
          </a:p>
          <a:p>
            <a:endParaRPr lang="en-US" sz="1200" b="0"/>
          </a:p>
          <a:p>
            <a:r>
              <a:rPr lang="sv-SE" sz="1200" b="0"/>
              <a:t>Vissa arbetstagare, däribland personer med neurodiversitet, kan ha det besvärligt i vanliga arbetsmiljöer.</a:t>
            </a:r>
          </a:p>
          <a:p>
            <a:endParaRPr lang="en-US" sz="1200" b="0"/>
          </a:p>
          <a:p>
            <a:pPr lvl="0"/>
            <a:r>
              <a:rPr lang="sv-SE" sz="1200" b="1" noProof="0">
                <a:solidFill>
                  <a:srgbClr val="003399"/>
                </a:solidFill>
              </a:rPr>
              <a:t>Nästan 50 procent </a:t>
            </a:r>
            <a:r>
              <a:rPr lang="sv-SE" sz="1200" b="1">
                <a:solidFill>
                  <a:schemeClr val="accent1"/>
                </a:solidFill>
              </a:rPr>
              <a:t>av EU:s befolkning uppger att de har varit med om ett känslorelaterat eller psykosocialt problem, till exempel depression eller ångest, under de senaste tolv månaderna.</a:t>
            </a:r>
          </a:p>
          <a:p>
            <a:endParaRPr lang="en-GB"/>
          </a:p>
        </p:txBody>
      </p:sp>
      <p:sp>
        <p:nvSpPr>
          <p:cNvPr id="4" name="Slide Number Placeholder 3"/>
          <p:cNvSpPr>
            <a:spLocks noGrp="1"/>
          </p:cNvSpPr>
          <p:nvPr>
            <p:ph type="sldNum" sz="quarter" idx="5"/>
          </p:nvPr>
        </p:nvSpPr>
        <p:spPr/>
        <p:txBody>
          <a:bodyPr/>
          <a:lstStyle/>
          <a:p>
            <a:fld id="{EDBBB53E-E968-4B04-87EF-C96293204690}" type="slidenum">
              <a:rPr lang="en-GB" smtClean="0"/>
              <a:t>23</a:t>
            </a:fld>
            <a:endParaRPr lang="en-GB"/>
          </a:p>
        </p:txBody>
      </p:sp>
    </p:spTree>
    <p:extLst>
      <p:ext uri="{BB962C8B-B14F-4D97-AF65-F5344CB8AC3E}">
        <p14:creationId xmlns:p14="http://schemas.microsoft.com/office/powerpoint/2010/main" val="26628983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sv-SE"/>
              <a:t>Källa: Eurobarometer 2023: </a:t>
            </a:r>
            <a:r>
              <a:rPr lang="sv-SE">
                <a:hlinkClick r:id="rId3"/>
              </a:rPr>
              <a:t>Psykisk hälsa – oktober 2023 – – Eurobarometerundersökning</a:t>
            </a:r>
          </a:p>
          <a:p>
            <a:endParaRPr lang="en-GB"/>
          </a:p>
        </p:txBody>
      </p:sp>
      <p:sp>
        <p:nvSpPr>
          <p:cNvPr id="4" name="Slide Number Placeholder 3"/>
          <p:cNvSpPr>
            <a:spLocks noGrp="1"/>
          </p:cNvSpPr>
          <p:nvPr>
            <p:ph type="sldNum" sz="quarter" idx="5"/>
          </p:nvPr>
        </p:nvSpPr>
        <p:spPr/>
        <p:txBody>
          <a:bodyPr/>
          <a:lstStyle/>
          <a:p>
            <a:fld id="{EDBBB53E-E968-4B04-87EF-C96293204690}" type="slidenum">
              <a:rPr lang="en-GB" smtClean="0"/>
              <a:t>24</a:t>
            </a:fld>
            <a:endParaRPr lang="en-GB"/>
          </a:p>
        </p:txBody>
      </p:sp>
    </p:spTree>
    <p:extLst>
      <p:ext uri="{BB962C8B-B14F-4D97-AF65-F5344CB8AC3E}">
        <p14:creationId xmlns:p14="http://schemas.microsoft.com/office/powerpoint/2010/main" val="27175407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i="0">
                <a:solidFill>
                  <a:schemeClr val="tx1"/>
                </a:solidFill>
                <a:effectLst/>
                <a:latin typeface="+mn-lt"/>
                <a:ea typeface="+mn-lt"/>
                <a:cs typeface="+mn-cs"/>
              </a:rPr>
              <a:t>Omvandla komplexa koncept till tydliga och genomförbara råd</a:t>
            </a:r>
            <a:br>
              <a:rPr lang="sv-SE" sz="1200" b="0" i="0">
                <a:solidFill>
                  <a:schemeClr val="tx1"/>
                </a:solidFill>
                <a:effectLst/>
                <a:latin typeface="+mn-lt"/>
                <a:ea typeface="+mn-lt"/>
                <a:cs typeface="+mn-cs"/>
              </a:rPr>
            </a:br>
            <a:r>
              <a:rPr lang="sv-SE" sz="1200" b="0" i="0">
                <a:solidFill>
                  <a:schemeClr val="tx1"/>
                </a:solidFill>
                <a:effectLst/>
                <a:latin typeface="+mn-lt"/>
                <a:ea typeface="+mn-lt"/>
                <a:cs typeface="+mn-cs"/>
              </a:rPr>
              <a:t>Ett av de viktigaste mervärdena som du kan tillföra som förmedlare är att förenkla. Psykosociala risker och psykisk hälsa kan upplevas som abstrakta eller känsliga ämnen – därför är det avgörande att omsätta dem i konkreta åtgärder och begripliga anvisningar. Genom att ge exempel på god praxis och tillhandahålla tydliga, stegvisa anvisningar kan du göra arbetsplatsen bättre på att införa åtgärder som gör skillnad.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i="0">
                <a:solidFill>
                  <a:schemeClr val="tx1"/>
                </a:solidFill>
                <a:effectLst/>
                <a:latin typeface="+mn-lt"/>
                <a:ea typeface="+mn-lt"/>
                <a:cs typeface="+mn-cs"/>
              </a:rPr>
              <a:t>Uppmuntra arbetsplatser att skapa stödjande miljöer samtidigt som integriteten skyddas</a:t>
            </a:r>
            <a:br>
              <a:rPr lang="sv-SE" sz="1200" b="0" i="0">
                <a:solidFill>
                  <a:schemeClr val="tx1"/>
                </a:solidFill>
                <a:effectLst/>
                <a:latin typeface="+mn-lt"/>
                <a:ea typeface="+mn-lt"/>
                <a:cs typeface="+mn-cs"/>
              </a:rPr>
            </a:br>
            <a:r>
              <a:rPr lang="sv-SE" sz="1200" b="0" i="0">
                <a:solidFill>
                  <a:schemeClr val="tx1"/>
                </a:solidFill>
                <a:effectLst/>
                <a:latin typeface="+mn-lt"/>
                <a:ea typeface="+mn-lt"/>
                <a:cs typeface="+mn-cs"/>
              </a:rPr>
              <a:t>Det är viktigt att hitta rätt balans. Arbetsgivarna förväntas inte lösa personliga problem, men insatser för att skapa en stödjande arbetsmiljö kan vara till nytta för alla parter. Detta innebär att man främjar respekt, förståelse och flexibilitet – samtidigt som man upprätthåller lämpliga gränser och konfidentialitet.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i="0">
                <a:solidFill>
                  <a:schemeClr val="tx1"/>
                </a:solidFill>
                <a:effectLst/>
                <a:latin typeface="+mn-lt"/>
                <a:ea typeface="+mn-lt"/>
                <a:cs typeface="+mn-cs"/>
              </a:rPr>
              <a:t>Främja flexibla arbetsformer och tillgång till stödtjänster</a:t>
            </a:r>
            <a:br>
              <a:rPr lang="sv-SE" sz="1200" b="0" i="0">
                <a:solidFill>
                  <a:schemeClr val="tx1"/>
                </a:solidFill>
                <a:effectLst/>
                <a:latin typeface="+mn-lt"/>
                <a:ea typeface="+mn-lt"/>
                <a:cs typeface="+mn-cs"/>
              </a:rPr>
            </a:br>
            <a:r>
              <a:rPr lang="sv-SE" sz="1200" b="0" i="0">
                <a:solidFill>
                  <a:schemeClr val="tx1"/>
                </a:solidFill>
                <a:effectLst/>
                <a:latin typeface="+mn-lt"/>
                <a:ea typeface="+mn-lt"/>
                <a:cs typeface="+mn-cs"/>
              </a:rPr>
              <a:t>Att lyfta fram mervärdet av praktiska lösningar som flexibel arbetstid, tillfälliga anpassningar eller tillgång till stödtjänster för medarbetare kan ge insikter i hur man bör gå tillväga. Dessa åtgärder kan göra en verklig skillnad, både när det gäller arbetsrelaterad stress och situationer där personliga problem påverkar arbetet.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i="0">
                <a:solidFill>
                  <a:schemeClr val="tx1"/>
                </a:solidFill>
                <a:effectLst/>
                <a:latin typeface="+mn-lt"/>
                <a:ea typeface="+mn-lt"/>
                <a:cs typeface="+mn-cs"/>
              </a:rPr>
              <a:t>Uppmuntra till en öppen dialog och en stigmatiseringsfri organisationskultur</a:t>
            </a:r>
            <a:br>
              <a:rPr lang="sv-SE" sz="1200" b="0" i="0">
                <a:solidFill>
                  <a:schemeClr val="tx1"/>
                </a:solidFill>
                <a:effectLst/>
                <a:latin typeface="+mn-lt"/>
                <a:ea typeface="+mn-lt"/>
                <a:cs typeface="+mn-cs"/>
              </a:rPr>
            </a:br>
            <a:r>
              <a:rPr lang="sv-SE" sz="1200" b="0" i="0">
                <a:solidFill>
                  <a:schemeClr val="tx1"/>
                </a:solidFill>
                <a:effectLst/>
                <a:latin typeface="+mn-lt"/>
                <a:ea typeface="+mn-lt"/>
                <a:cs typeface="+mn-cs"/>
              </a:rPr>
              <a:t>Det är avgörande att skapa en kultur där man öppet kan diskutera psykisk hälsa. Detta kan åstadkommas genom att sprida kunskap, främja medarbetarnas delaktighet och engagera ledningen så att stigmatiseringen minskar och denna typ av samtal blir naturliga på arbetsplatsen. </a:t>
            </a:r>
          </a:p>
          <a:p>
            <a:endParaRPr lang="en-GB"/>
          </a:p>
        </p:txBody>
      </p:sp>
      <p:sp>
        <p:nvSpPr>
          <p:cNvPr id="4" name="Slide Number Placeholder 3"/>
          <p:cNvSpPr>
            <a:spLocks noGrp="1"/>
          </p:cNvSpPr>
          <p:nvPr>
            <p:ph type="sldNum" sz="quarter" idx="5"/>
          </p:nvPr>
        </p:nvSpPr>
        <p:spPr/>
        <p:txBody>
          <a:bodyPr/>
          <a:lstStyle/>
          <a:p>
            <a:fld id="{EDBBB53E-E968-4B04-87EF-C96293204690}" type="slidenum">
              <a:rPr lang="en-GB" smtClean="0"/>
              <a:t>25</a:t>
            </a:fld>
            <a:endParaRPr lang="en-GB"/>
          </a:p>
        </p:txBody>
      </p:sp>
    </p:spTree>
    <p:extLst>
      <p:ext uri="{BB962C8B-B14F-4D97-AF65-F5344CB8AC3E}">
        <p14:creationId xmlns:p14="http://schemas.microsoft.com/office/powerpoint/2010/main" val="18917275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sv-SE" sz="1400">
                <a:solidFill>
                  <a:schemeClr val="accent1"/>
                </a:solidFill>
              </a:rPr>
              <a:t>Kampanjen drivs av EU-Osha, med hjälp av ett nätverk av partner i över 30 länder bestående av</a:t>
            </a:r>
          </a:p>
          <a:p>
            <a:pPr marL="742950" lvl="1" indent="-285750">
              <a:buFont typeface="Arial" panose="020B0604020202020204" pitchFamily="34" charset="0"/>
              <a:buChar char="•"/>
            </a:pPr>
            <a:r>
              <a:rPr lang="sv-SE" sz="1400" b="1"/>
              <a:t>nationella kontaktpunkter</a:t>
            </a:r>
            <a:r>
              <a:rPr lang="sv-SE" sz="1400"/>
              <a:t> – organisationer som samordnar kampanjen på nationell nivå,</a:t>
            </a:r>
          </a:p>
          <a:p>
            <a:pPr marL="742950" lvl="1" indent="-285750">
              <a:buFont typeface="Arial" panose="020B0604020202020204" pitchFamily="34" charset="0"/>
              <a:buChar char="•"/>
            </a:pPr>
            <a:r>
              <a:rPr lang="sv-SE" sz="1400"/>
              <a:t>arbetsmarknadens parter på europeisk nivå,</a:t>
            </a:r>
          </a:p>
          <a:p>
            <a:pPr marL="742950" lvl="1" indent="-285750">
              <a:buFont typeface="Arial" panose="020B0604020202020204" pitchFamily="34" charset="0"/>
              <a:buChar char="•"/>
            </a:pPr>
            <a:r>
              <a:rPr lang="sv-SE" sz="1400" b="1"/>
              <a:t>officiella kampanjpartner</a:t>
            </a:r>
            <a:r>
              <a:rPr lang="sv-SE" sz="1400"/>
              <a:t> – offentliga och privata paneuropeiska organisationer,</a:t>
            </a:r>
          </a:p>
          <a:p>
            <a:pPr marL="742950" lvl="1" indent="-285750">
              <a:buFont typeface="Arial" panose="020B0604020202020204" pitchFamily="34" charset="0"/>
              <a:buChar char="•"/>
            </a:pPr>
            <a:r>
              <a:rPr lang="sv-SE" sz="1400" b="1"/>
              <a:t>OSHVET:s samarbetspartner</a:t>
            </a:r>
            <a:r>
              <a:rPr lang="sv-SE" sz="1400"/>
              <a:t> – samarbetspartner specialiserade på yrkesutbildning,</a:t>
            </a:r>
          </a:p>
          <a:p>
            <a:pPr marL="742950" lvl="1" indent="-285750">
              <a:buFont typeface="Arial" panose="020B0604020202020204" pitchFamily="34" charset="0"/>
              <a:buChar char="•"/>
            </a:pPr>
            <a:r>
              <a:rPr lang="sv-SE" sz="1400" b="1"/>
              <a:t>mediepartner</a:t>
            </a:r>
            <a:r>
              <a:rPr lang="sv-SE" sz="1400"/>
              <a:t> – mediekanaler runtom i EU som marknadsför kampanjen,</a:t>
            </a:r>
          </a:p>
          <a:p>
            <a:pPr marL="742950" lvl="1" indent="-285750">
              <a:buFont typeface="Arial" panose="020B0604020202020204" pitchFamily="34" charset="0"/>
              <a:buChar char="•"/>
            </a:pPr>
            <a:r>
              <a:rPr lang="sv-SE" sz="1400" b="1"/>
              <a:t>Enterprise Europe Network</a:t>
            </a:r>
            <a:r>
              <a:rPr lang="sv-SE" sz="1400"/>
              <a:t> – Ett EU-nätverk som bidrar till att stödja företag i arbetsmiljöfrågor,</a:t>
            </a:r>
          </a:p>
          <a:p>
            <a:pPr marL="742950" lvl="1" indent="-285750">
              <a:buFont typeface="Arial" panose="020B0604020202020204" pitchFamily="34" charset="0"/>
              <a:buChar char="•"/>
            </a:pPr>
            <a:r>
              <a:rPr lang="sv-SE" sz="1400"/>
              <a:t>EU-institutionerna,</a:t>
            </a:r>
          </a:p>
          <a:p>
            <a:pPr marL="742950" lvl="1" indent="-285750">
              <a:buFont typeface="Arial" panose="020B0604020202020204" pitchFamily="34" charset="0"/>
              <a:buChar char="•"/>
            </a:pPr>
            <a:r>
              <a:rPr lang="sv-SE" sz="1400"/>
              <a:t>andra EU-byråer.</a:t>
            </a:r>
          </a:p>
          <a:p>
            <a:pPr marL="457200" lvl="1" indent="0">
              <a:buFont typeface="Arial" panose="020B0604020202020204" pitchFamily="34" charset="0"/>
              <a:buNone/>
            </a:pPr>
            <a:endParaRPr lang="en-GB" sz="1400"/>
          </a:p>
          <a:p>
            <a:r>
              <a:rPr lang="sv-SE" sz="1200">
                <a:solidFill>
                  <a:schemeClr val="accent1"/>
                </a:solidFill>
              </a:rPr>
              <a:t>Partnerna verkar som förmedlare mellan EU-Osha och arbetskraften i Europa genom att sprida kampanjmaterial och resurser på nationell nivå. Det är EU-Oshas partner som genom sin hängivenhet och sitt aktiva deltagande driver kampanjen och ser till att dess budskap sprids runt om i Europa och når företag av alla storlekar.</a:t>
            </a:r>
          </a:p>
          <a:p>
            <a:endParaRPr lang="en-GB"/>
          </a:p>
        </p:txBody>
      </p:sp>
      <p:sp>
        <p:nvSpPr>
          <p:cNvPr id="4" name="Slide Number Placeholder 3"/>
          <p:cNvSpPr>
            <a:spLocks noGrp="1"/>
          </p:cNvSpPr>
          <p:nvPr>
            <p:ph type="sldNum" sz="quarter" idx="5"/>
          </p:nvPr>
        </p:nvSpPr>
        <p:spPr/>
        <p:txBody>
          <a:bodyPr/>
          <a:lstStyle/>
          <a:p>
            <a:fld id="{EDBBB53E-E968-4B04-87EF-C96293204690}" type="slidenum">
              <a:rPr lang="en-GB" smtClean="0"/>
              <a:t>26</a:t>
            </a:fld>
            <a:endParaRPr lang="en-GB"/>
          </a:p>
        </p:txBody>
      </p:sp>
    </p:spTree>
    <p:extLst>
      <p:ext uri="{BB962C8B-B14F-4D97-AF65-F5344CB8AC3E}">
        <p14:creationId xmlns:p14="http://schemas.microsoft.com/office/powerpoint/2010/main" val="15940774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DBBB53E-E968-4B04-87EF-C96293204690}" type="slidenum">
              <a:rPr lang="en-GB" smtClean="0"/>
              <a:t>28</a:t>
            </a:fld>
            <a:endParaRPr lang="en-GB"/>
          </a:p>
        </p:txBody>
      </p:sp>
    </p:spTree>
    <p:extLst>
      <p:ext uri="{BB962C8B-B14F-4D97-AF65-F5344CB8AC3E}">
        <p14:creationId xmlns:p14="http://schemas.microsoft.com/office/powerpoint/2010/main" val="1249411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sv-SE" b="1"/>
              <a:t>Europeiska arbetsmiljöveckan </a:t>
            </a:r>
            <a:r>
              <a:rPr lang="sv-SE" b="0"/>
              <a:t>genomförs</a:t>
            </a:r>
            <a:r>
              <a:rPr lang="sv-SE" b="1"/>
              <a:t> </a:t>
            </a:r>
            <a:r>
              <a:rPr lang="sv-SE"/>
              <a:t>varje år i oktober (vecka 43). Under denna vecka får partner och andra stödjande organisationer från hela Europa organisera egna evenemang eller aktiviteter för att sprida kännedom om kampanjen. </a:t>
            </a:r>
          </a:p>
          <a:p>
            <a:endParaRPr lang="fr-FR"/>
          </a:p>
          <a:p>
            <a:r>
              <a:rPr lang="sv-SE" b="1"/>
              <a:t>Hämta ditt intyg</a:t>
            </a:r>
            <a:r>
              <a:rPr lang="sv-SE"/>
              <a:t>: Få ett intyg för ditt engagemang i kampanjen för friska arbetsplatser genom att anordna ett evenemang eller en aktivitet. </a:t>
            </a:r>
          </a:p>
          <a:p>
            <a:endParaRPr lang="fr-FR"/>
          </a:p>
          <a:p>
            <a:pPr marL="0" marR="0" lvl="0" indent="0" algn="l" defTabSz="914400" rtl="0" eaLnBrk="1" fontAlgn="auto" latinLnBrk="0" hangingPunct="1">
              <a:lnSpc>
                <a:spcPct val="100000"/>
              </a:lnSpc>
              <a:spcBef>
                <a:spcPts val="0"/>
              </a:spcBef>
              <a:spcAft>
                <a:spcPts val="0"/>
              </a:spcAft>
              <a:buClrTx/>
              <a:buSzTx/>
              <a:buFontTx/>
              <a:buNone/>
              <a:tabLst/>
              <a:defRPr/>
            </a:pPr>
            <a:r>
              <a:rPr lang="sv-SE" b="1"/>
              <a:t>Utmärkelsen för goda exempel</a:t>
            </a:r>
            <a:r>
              <a:rPr lang="sv-SE"/>
              <a:t> är ett initiativ som genomförs för varje kampanj och som uppmärksammar organisationer </a:t>
            </a:r>
            <a:r>
              <a:rPr lang="sv-SE" sz="1200" b="0" i="0">
                <a:solidFill>
                  <a:schemeClr val="tx1"/>
                </a:solidFill>
                <a:effectLst/>
                <a:latin typeface="+mn-lt"/>
                <a:ea typeface="+mn-lt"/>
                <a:cs typeface="+mn-cs"/>
              </a:rPr>
              <a:t>som på ett framgångsrikt och innovativt sätt bidragit till att förebygga och hantera psykosociala risker på arbetsplatsen. De nationella kontaktpunkterna ansvarar för att utse vinnarna av utmärkelsen på nationell nivå. Dessa bidrag skickas sedan vidare till EU-Osha för att tävla om det europeiska priset.  </a:t>
            </a:r>
          </a:p>
          <a:p>
            <a:endParaRPr lang="en-GB"/>
          </a:p>
          <a:p>
            <a:r>
              <a:rPr lang="sv-SE" b="1"/>
              <a:t>Officiella kampanjpartner</a:t>
            </a:r>
            <a:r>
              <a:rPr lang="sv-SE" b="0"/>
              <a:t>: det officiella kampanjpartnerskapet är öppet för europeiska och internationella företag och organisationer i Europa som arbetar för att främja psykisk hälsa på arbetsplatsen och förebygga psykosociala risker. Det förväntas att deltagarna engagerar sig aktivt. I gengäld får de officiella kampanjpartnerna ökad synlighet, möjlighet att marknadsföra sina nyheter på EU-Oshas webbplats och i nyhetsbrevet samt chansen att utöka sitt nätverk. </a:t>
            </a:r>
          </a:p>
          <a:p>
            <a:endParaRPr lang="en-GB" b="1"/>
          </a:p>
          <a:p>
            <a:r>
              <a:rPr lang="sv-SE" b="1"/>
              <a:t>Mediepartner: </a:t>
            </a:r>
            <a:r>
              <a:rPr lang="sv-SE" b="0"/>
              <a:t>ett</a:t>
            </a:r>
            <a:r>
              <a:rPr lang="sv-SE" b="1"/>
              <a:t> </a:t>
            </a:r>
            <a:r>
              <a:rPr lang="sv-SE"/>
              <a:t>exklusivt europeiskt nätverk av journalister och redaktörer som arbetar för att främja säkra och hälsosamma arbetsplatser. Mediepartner får tidig tillgång till tillförlitligt innehåll med nyhetsvärde, ökad synlighet inom arbetsmiljöområdet samt direkta kontakter med EU-Oshas experter och intressenter över hela Europa.</a:t>
            </a:r>
          </a:p>
          <a:p>
            <a:endParaRPr lang="en-GB"/>
          </a:p>
        </p:txBody>
      </p:sp>
      <p:sp>
        <p:nvSpPr>
          <p:cNvPr id="4" name="Slide Number Placeholder 3"/>
          <p:cNvSpPr>
            <a:spLocks noGrp="1"/>
          </p:cNvSpPr>
          <p:nvPr>
            <p:ph type="sldNum" sz="quarter" idx="5"/>
          </p:nvPr>
        </p:nvSpPr>
        <p:spPr/>
        <p:txBody>
          <a:bodyPr/>
          <a:lstStyle/>
          <a:p>
            <a:fld id="{EDBBB53E-E968-4B04-87EF-C96293204690}" type="slidenum">
              <a:rPr lang="en-GB" smtClean="0"/>
              <a:t>29</a:t>
            </a:fld>
            <a:endParaRPr lang="en-GB"/>
          </a:p>
        </p:txBody>
      </p:sp>
    </p:spTree>
    <p:extLst>
      <p:ext uri="{BB962C8B-B14F-4D97-AF65-F5344CB8AC3E}">
        <p14:creationId xmlns:p14="http://schemas.microsoft.com/office/powerpoint/2010/main" val="11964696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DBBB53E-E968-4B04-87EF-C96293204690}" type="slidenum">
              <a:rPr lang="en-GB" smtClean="0"/>
              <a:t>30</a:t>
            </a:fld>
            <a:endParaRPr lang="en-GB"/>
          </a:p>
        </p:txBody>
      </p:sp>
    </p:spTree>
    <p:extLst>
      <p:ext uri="{BB962C8B-B14F-4D97-AF65-F5344CB8AC3E}">
        <p14:creationId xmlns:p14="http://schemas.microsoft.com/office/powerpoint/2010/main" val="10840878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2.jpeg"/><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77445" y="25823"/>
            <a:ext cx="926011" cy="6936959"/>
          </a:xfrm>
          <a:prstGeom prst="rect">
            <a:avLst/>
          </a:prstGeom>
        </p:spPr>
      </p:pic>
      <p:pic>
        <p:nvPicPr>
          <p:cNvPr id="19" name="FONDO-PORTADA-PATRON-EUOSHA-2011-16-9.png"/>
          <p:cNvPicPr>
            <a:picLocks/>
          </p:cNvPicPr>
          <p:nvPr/>
        </p:nvPicPr>
        <p:blipFill>
          <a:blip r:embed="rId3">
            <a:extLst>
              <a:ext uri="{28A0092B-C50C-407E-A947-70E740481C1C}">
                <a14:useLocalDpi xmlns:a14="http://schemas.microsoft.com/office/drawing/2010/main" val="0"/>
              </a:ext>
            </a:extLst>
          </a:blip>
          <a:srcRect/>
          <a:stretch/>
        </p:blipFill>
        <p:spPr>
          <a:xfrm>
            <a:off x="0" y="4233"/>
            <a:ext cx="12192000" cy="6854400"/>
          </a:xfrm>
          <a:prstGeom prst="rect">
            <a:avLst/>
          </a:prstGeom>
        </p:spPr>
      </p:pic>
      <p:sp>
        <p:nvSpPr>
          <p:cNvPr id="2" name="Title 1"/>
          <p:cNvSpPr>
            <a:spLocks noGrp="1"/>
          </p:cNvSpPr>
          <p:nvPr>
            <p:ph type="title"/>
          </p:nvPr>
        </p:nvSpPr>
        <p:spPr>
          <a:xfrm>
            <a:off x="600000" y="3564000"/>
            <a:ext cx="10195200" cy="928800"/>
          </a:xfrm>
        </p:spPr>
        <p:txBody>
          <a:bodyPr lIns="0" tIns="0" rIns="0" bIns="0" anchor="t" anchorCtr="0"/>
          <a:lstStyle>
            <a:lvl1pPr algn="l">
              <a:defRPr sz="3200" b="1" i="0" cap="none" baseline="0"/>
            </a:lvl1pPr>
          </a:lstStyle>
          <a:p>
            <a:r>
              <a:rPr lang="en-GB"/>
              <a:t>Click to edit Master title style</a:t>
            </a:r>
            <a:endParaRPr lang="en-US"/>
          </a:p>
        </p:txBody>
      </p:sp>
      <p:sp>
        <p:nvSpPr>
          <p:cNvPr id="5" name="Slide Number Placeholder 9"/>
          <p:cNvSpPr txBox="1">
            <a:spLocks/>
          </p:cNvSpPr>
          <p:nvPr/>
        </p:nvSpPr>
        <p:spPr>
          <a:xfrm>
            <a:off x="11381682" y="6408724"/>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400"/>
          </a:p>
        </p:txBody>
      </p:sp>
      <p:sp>
        <p:nvSpPr>
          <p:cNvPr id="10" name="Textplatzhalter 2"/>
          <p:cNvSpPr txBox="1">
            <a:spLocks/>
          </p:cNvSpPr>
          <p:nvPr/>
        </p:nvSpPr>
        <p:spPr>
          <a:xfrm>
            <a:off x="601135" y="6422401"/>
            <a:ext cx="9918700" cy="327025"/>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endParaRPr lang="en-GB" sz="900"/>
          </a:p>
        </p:txBody>
      </p:sp>
      <p:sp>
        <p:nvSpPr>
          <p:cNvPr id="13" name="Subtitle 2"/>
          <p:cNvSpPr>
            <a:spLocks noGrp="1"/>
          </p:cNvSpPr>
          <p:nvPr>
            <p:ph type="subTitle" idx="10"/>
          </p:nvPr>
        </p:nvSpPr>
        <p:spPr>
          <a:xfrm>
            <a:off x="600000" y="4626000"/>
            <a:ext cx="10195200" cy="675208"/>
          </a:xfrm>
        </p:spPr>
        <p:txBody>
          <a:bodyPr lIns="0" tIns="0" rIns="0" bIns="0" anchor="t">
            <a:normAutofit/>
          </a:bodyPr>
          <a:lstStyle>
            <a:lvl1pPr marL="0" indent="0" algn="l">
              <a:buNone/>
              <a:defRPr sz="1800" baseline="0">
                <a:solidFill>
                  <a:schemeClr val="tx2"/>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US"/>
          </a:p>
        </p:txBody>
      </p:sp>
      <p:pic>
        <p:nvPicPr>
          <p:cNvPr id="17" name="Bild 4"/>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2868627" y="6100802"/>
            <a:ext cx="5050469" cy="482113"/>
          </a:xfrm>
          <a:prstGeom prst="rect">
            <a:avLst/>
          </a:prstGeom>
          <a:noFill/>
          <a:ln w="9525">
            <a:noFill/>
            <a:miter lim="800000"/>
            <a:headEnd/>
            <a:tailEnd/>
          </a:ln>
        </p:spPr>
      </p:pic>
      <p:pic>
        <p:nvPicPr>
          <p:cNvPr id="20" name="imagen-portada-EUOSHA-2013-16-9.png"/>
          <p:cNvPicPr>
            <a:picLocks noChangeAspect="1"/>
          </p:cNvPicPr>
          <p:nvPr/>
        </p:nvPicPr>
        <p:blipFill>
          <a:blip r:embed="rId5">
            <a:extLst>
              <a:ext uri="{28A0092B-C50C-407E-A947-70E740481C1C}">
                <a14:useLocalDpi xmlns:a14="http://schemas.microsoft.com/office/drawing/2010/main" val="0"/>
              </a:ext>
            </a:extLst>
          </a:blip>
          <a:srcRect/>
          <a:stretch/>
        </p:blipFill>
        <p:spPr>
          <a:xfrm>
            <a:off x="0" y="1"/>
            <a:ext cx="12192000" cy="3416351"/>
          </a:xfrm>
          <a:prstGeom prst="rect">
            <a:avLst/>
          </a:prstGeom>
        </p:spPr>
      </p:pic>
      <p:pic>
        <p:nvPicPr>
          <p:cNvPr id="4" name="Picture 3">
            <a:extLst>
              <a:ext uri="{FF2B5EF4-FFF2-40B4-BE49-F238E27FC236}">
                <a16:creationId xmlns:a16="http://schemas.microsoft.com/office/drawing/2014/main" id="{CBB6BACA-1DBC-34A0-F42B-11FC02871E77}"/>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022008" y="5592351"/>
            <a:ext cx="1257992" cy="977815"/>
          </a:xfrm>
          <a:prstGeom prst="rect">
            <a:avLst/>
          </a:prstGeom>
        </p:spPr>
      </p:pic>
      <p:pic>
        <p:nvPicPr>
          <p:cNvPr id="8" name="Picture 7">
            <a:extLst>
              <a:ext uri="{FF2B5EF4-FFF2-40B4-BE49-F238E27FC236}">
                <a16:creationId xmlns:a16="http://schemas.microsoft.com/office/drawing/2014/main" id="{0B9294BD-C12B-360F-D5A7-6CAABDBD151B}"/>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93417" y="6059678"/>
            <a:ext cx="2165545" cy="553734"/>
          </a:xfrm>
          <a:prstGeom prst="rect">
            <a:avLst/>
          </a:prstGeom>
        </p:spPr>
      </p:pic>
    </p:spTree>
    <p:extLst>
      <p:ext uri="{BB962C8B-B14F-4D97-AF65-F5344CB8AC3E}">
        <p14:creationId xmlns:p14="http://schemas.microsoft.com/office/powerpoint/2010/main" val="5824408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7" name="Content Placeholder 2"/>
          <p:cNvSpPr>
            <a:spLocks noGrp="1"/>
          </p:cNvSpPr>
          <p:nvPr>
            <p:ph sz="half" idx="1"/>
          </p:nvPr>
        </p:nvSpPr>
        <p:spPr>
          <a:xfrm>
            <a:off x="600000" y="1116000"/>
            <a:ext cx="1008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15116445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p:cNvPicPr>
            <a:picLocks noChangeAspect="1"/>
          </p:cNvPicPr>
          <p:nvPr/>
        </p:nvPicPr>
        <p:blipFill>
          <a:blip r:embed="rId2">
            <a:extLst>
              <a:ext uri="{28A0092B-C50C-407E-A947-70E740481C1C}">
                <a14:useLocalDpi xmlns:a14="http://schemas.microsoft.com/office/drawing/2010/main" val="0"/>
              </a:ext>
            </a:extLst>
          </a:blip>
          <a:srcRect/>
          <a:stretch/>
        </p:blipFill>
        <p:spPr>
          <a:xfrm>
            <a:off x="1" y="-2926"/>
            <a:ext cx="12191999" cy="6860927"/>
          </a:xfrm>
          <a:prstGeom prst="rect">
            <a:avLst/>
          </a:prstGeom>
        </p:spPr>
      </p:pic>
      <p:sp>
        <p:nvSpPr>
          <p:cNvPr id="2" name="Title 1"/>
          <p:cNvSpPr>
            <a:spLocks noGrp="1"/>
          </p:cNvSpPr>
          <p:nvPr>
            <p:ph type="ctrTitle"/>
          </p:nvPr>
        </p:nvSpPr>
        <p:spPr>
          <a:xfrm>
            <a:off x="600000" y="1360800"/>
            <a:ext cx="10195200" cy="1461600"/>
          </a:xfrm>
        </p:spPr>
        <p:txBody>
          <a:bodyPr lIns="0" tIns="0" rIns="0" bIns="0" anchor="t" anchorCtr="0"/>
          <a:lstStyle>
            <a:lvl1pPr>
              <a:defRPr sz="3200" baseline="0"/>
            </a:lvl1pPr>
          </a:lstStyle>
          <a:p>
            <a:r>
              <a:rPr lang="en-GB"/>
              <a:t>Click to edit Master title style</a:t>
            </a:r>
            <a:endParaRPr lang="en-US"/>
          </a:p>
        </p:txBody>
      </p:sp>
      <p:sp>
        <p:nvSpPr>
          <p:cNvPr id="3" name="Subtitle 2"/>
          <p:cNvSpPr>
            <a:spLocks noGrp="1"/>
          </p:cNvSpPr>
          <p:nvPr>
            <p:ph type="subTitle" idx="1"/>
          </p:nvPr>
        </p:nvSpPr>
        <p:spPr>
          <a:xfrm>
            <a:off x="1171200" y="3240000"/>
            <a:ext cx="9619200" cy="1269120"/>
          </a:xfrm>
        </p:spPr>
        <p:txBody>
          <a:bodyPr lIns="0" tIns="0" rIns="0" bIns="0" anchor="t">
            <a:normAutofit/>
          </a:bodyPr>
          <a:lstStyle>
            <a:lvl1pPr marL="0" indent="0" algn="l">
              <a:buNone/>
              <a:defRPr sz="1800" baseline="0">
                <a:solidFill>
                  <a:schemeClr val="tx2"/>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US"/>
          </a:p>
        </p:txBody>
      </p:sp>
      <p:sp>
        <p:nvSpPr>
          <p:cNvPr id="5" name="Slide Number Placeholder 9"/>
          <p:cNvSpPr txBox="1">
            <a:spLocks/>
          </p:cNvSpPr>
          <p:nvPr/>
        </p:nvSpPr>
        <p:spPr>
          <a:xfrm>
            <a:off x="11381682" y="6408724"/>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400"/>
          </a:p>
        </p:txBody>
      </p:sp>
      <p:sp>
        <p:nvSpPr>
          <p:cNvPr id="9" name="Textplatzhalter 2"/>
          <p:cNvSpPr txBox="1">
            <a:spLocks/>
          </p:cNvSpPr>
          <p:nvPr/>
        </p:nvSpPr>
        <p:spPr>
          <a:xfrm>
            <a:off x="601135" y="6422401"/>
            <a:ext cx="9918700" cy="327025"/>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sv-SE" sz="900"/>
              <a:t>.</a:t>
            </a:r>
          </a:p>
        </p:txBody>
      </p:sp>
      <p:pic>
        <p:nvPicPr>
          <p:cNvPr id="11" name="Bild 2"/>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600000" y="6100800"/>
            <a:ext cx="1440000" cy="482115"/>
          </a:xfrm>
          <a:prstGeom prst="rect">
            <a:avLst/>
          </a:prstGeom>
          <a:noFill/>
          <a:ln w="9525">
            <a:noFill/>
            <a:miter lim="800000"/>
            <a:headEnd/>
            <a:tailEnd/>
          </a:ln>
        </p:spPr>
      </p:pic>
      <p:pic>
        <p:nvPicPr>
          <p:cNvPr id="12" name="Bild 4"/>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2870400" y="6100801"/>
            <a:ext cx="5049600" cy="482031"/>
          </a:xfrm>
          <a:prstGeom prst="rect">
            <a:avLst/>
          </a:prstGeom>
          <a:noFill/>
          <a:ln w="9525">
            <a:noFill/>
            <a:miter lim="800000"/>
            <a:headEnd/>
            <a:tailEnd/>
          </a:ln>
        </p:spPr>
      </p:pic>
      <p:pic>
        <p:nvPicPr>
          <p:cNvPr id="13" name="Bild 5"/>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10137601" y="5635200"/>
            <a:ext cx="1045812" cy="979200"/>
          </a:xfrm>
          <a:prstGeom prst="rect">
            <a:avLst/>
          </a:prstGeom>
          <a:noFill/>
          <a:ln w="9525">
            <a:noFill/>
            <a:miter lim="800000"/>
            <a:headEnd/>
            <a:tailEnd/>
          </a:ln>
        </p:spPr>
      </p:pic>
    </p:spTree>
    <p:extLst>
      <p:ext uri="{BB962C8B-B14F-4D97-AF65-F5344CB8AC3E}">
        <p14:creationId xmlns:p14="http://schemas.microsoft.com/office/powerpoint/2010/main" val="1634133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ocial Media">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0B0BF0C-1C43-40C6-8D79-A79F4C7DC847}"/>
              </a:ext>
            </a:extLst>
          </p:cNvPr>
          <p:cNvSpPr txBox="1"/>
          <p:nvPr/>
        </p:nvSpPr>
        <p:spPr>
          <a:xfrm>
            <a:off x="600001" y="113838"/>
            <a:ext cx="5280587" cy="584775"/>
          </a:xfrm>
          <a:prstGeom prst="rect">
            <a:avLst/>
          </a:prstGeom>
          <a:noFill/>
        </p:spPr>
        <p:txBody>
          <a:bodyPr wrap="square" rtlCol="0">
            <a:spAutoFit/>
          </a:bodyPr>
          <a:lstStyle/>
          <a:p>
            <a:r>
              <a:rPr lang="sv-SE" sz="3200" b="1">
                <a:solidFill>
                  <a:schemeClr val="tx2"/>
                </a:solidFill>
                <a:ea typeface=""/>
              </a:rPr>
              <a:t>TACK!</a:t>
            </a:r>
          </a:p>
        </p:txBody>
      </p:sp>
      <p:sp>
        <p:nvSpPr>
          <p:cNvPr id="2" name="TextBox 1">
            <a:extLst>
              <a:ext uri="{FF2B5EF4-FFF2-40B4-BE49-F238E27FC236}">
                <a16:creationId xmlns:a16="http://schemas.microsoft.com/office/drawing/2014/main" id="{408841F7-2A05-3EF9-8BFB-27CA2D8ACFB4}"/>
              </a:ext>
            </a:extLst>
          </p:cNvPr>
          <p:cNvSpPr txBox="1"/>
          <p:nvPr/>
        </p:nvSpPr>
        <p:spPr>
          <a:xfrm>
            <a:off x="2342033" y="2408716"/>
            <a:ext cx="8031387" cy="420564"/>
          </a:xfrm>
          <a:prstGeom prst="rect">
            <a:avLst/>
          </a:prstGeom>
          <a:noFill/>
        </p:spPr>
        <p:txBody>
          <a:bodyPr wrap="square" rtlCol="0">
            <a:spAutoFit/>
          </a:bodyPr>
          <a:lstStyle/>
          <a:p>
            <a:r>
              <a:rPr lang="sv-SE" sz="2133">
                <a:solidFill>
                  <a:schemeClr val="accent1"/>
                </a:solidFill>
                <a:ea typeface=""/>
                <a:cs typeface="Trebuchet MS"/>
              </a:rPr>
              <a:t>@EuropeanAgencyforSafetyandHealthatWork</a:t>
            </a:r>
          </a:p>
        </p:txBody>
      </p:sp>
      <p:sp>
        <p:nvSpPr>
          <p:cNvPr id="10" name="TextBox 9">
            <a:extLst>
              <a:ext uri="{FF2B5EF4-FFF2-40B4-BE49-F238E27FC236}">
                <a16:creationId xmlns:a16="http://schemas.microsoft.com/office/drawing/2014/main" id="{CAFF86A4-D080-7E0B-D745-791F747A83DE}"/>
              </a:ext>
            </a:extLst>
          </p:cNvPr>
          <p:cNvSpPr txBox="1"/>
          <p:nvPr/>
        </p:nvSpPr>
        <p:spPr>
          <a:xfrm>
            <a:off x="2351584" y="3701569"/>
            <a:ext cx="5280587" cy="420564"/>
          </a:xfrm>
          <a:prstGeom prst="rect">
            <a:avLst/>
          </a:prstGeom>
          <a:noFill/>
        </p:spPr>
        <p:txBody>
          <a:bodyPr wrap="square" rtlCol="0">
            <a:spAutoFit/>
          </a:bodyPr>
          <a:lstStyle/>
          <a:p>
            <a:r>
              <a:rPr lang="sv-SE" sz="2133">
                <a:solidFill>
                  <a:schemeClr val="accent1"/>
                </a:solidFill>
                <a:ea typeface=""/>
                <a:cs typeface="Trebuchet MS"/>
              </a:rPr>
              <a:t>@EU_OSHA</a:t>
            </a:r>
          </a:p>
        </p:txBody>
      </p:sp>
      <p:sp>
        <p:nvSpPr>
          <p:cNvPr id="11" name="TextBox 10">
            <a:extLst>
              <a:ext uri="{FF2B5EF4-FFF2-40B4-BE49-F238E27FC236}">
                <a16:creationId xmlns:a16="http://schemas.microsoft.com/office/drawing/2014/main" id="{BBA9EA81-FF72-ADA1-ADAE-2A3E4262EEDB}"/>
              </a:ext>
            </a:extLst>
          </p:cNvPr>
          <p:cNvSpPr txBox="1"/>
          <p:nvPr/>
        </p:nvSpPr>
        <p:spPr>
          <a:xfrm>
            <a:off x="2342033" y="1805366"/>
            <a:ext cx="9472912" cy="420564"/>
          </a:xfrm>
          <a:prstGeom prst="rect">
            <a:avLst/>
          </a:prstGeom>
          <a:noFill/>
        </p:spPr>
        <p:txBody>
          <a:bodyPr wrap="square" rtlCol="0">
            <a:spAutoFit/>
          </a:bodyPr>
          <a:lstStyle/>
          <a:p>
            <a:r>
              <a:rPr lang="sv-SE" sz="2133">
                <a:solidFill>
                  <a:schemeClr val="accent1"/>
                </a:solidFill>
                <a:ea typeface=""/>
                <a:cs typeface="Trebuchet MS"/>
              </a:rPr>
              <a:t>Europeiska arbetsmiljöbyrån (EU-Osha)</a:t>
            </a:r>
          </a:p>
        </p:txBody>
      </p:sp>
      <p:sp>
        <p:nvSpPr>
          <p:cNvPr id="12" name="TextBox 11">
            <a:extLst>
              <a:ext uri="{FF2B5EF4-FFF2-40B4-BE49-F238E27FC236}">
                <a16:creationId xmlns:a16="http://schemas.microsoft.com/office/drawing/2014/main" id="{29ED77D2-06B7-857E-DE23-72D6208B2878}"/>
              </a:ext>
            </a:extLst>
          </p:cNvPr>
          <p:cNvSpPr txBox="1"/>
          <p:nvPr/>
        </p:nvSpPr>
        <p:spPr>
          <a:xfrm>
            <a:off x="2373472" y="4302495"/>
            <a:ext cx="5280587" cy="420564"/>
          </a:xfrm>
          <a:prstGeom prst="rect">
            <a:avLst/>
          </a:prstGeom>
          <a:noFill/>
        </p:spPr>
        <p:txBody>
          <a:bodyPr wrap="square" rtlCol="0">
            <a:spAutoFit/>
          </a:bodyPr>
          <a:lstStyle/>
          <a:p>
            <a:r>
              <a:rPr lang="sv-SE" sz="2133">
                <a:solidFill>
                  <a:schemeClr val="accent1"/>
                </a:solidFill>
                <a:ea typeface=""/>
                <a:cs typeface="Trebuchet MS"/>
              </a:rPr>
              <a:t>EU_OSHA</a:t>
            </a:r>
          </a:p>
        </p:txBody>
      </p:sp>
      <p:pic>
        <p:nvPicPr>
          <p:cNvPr id="13" name="Graphic 12">
            <a:extLst>
              <a:ext uri="{FF2B5EF4-FFF2-40B4-BE49-F238E27FC236}">
                <a16:creationId xmlns:a16="http://schemas.microsoft.com/office/drawing/2014/main" id="{6E86EF06-243A-6017-49CF-A45B8B3B6677}"/>
              </a:ext>
            </a:extLst>
          </p:cNvPr>
          <p:cNvPicPr>
            <a:picLocks noChangeAspect="1"/>
          </p:cNvPicPr>
          <p:nvPr/>
        </p:nvPicPr>
        <p:blipFill>
          <a:blip>
            <a:extLst>
              <a:ext uri="{96DAC541-7B7A-43D3-8B79-37D633B846F1}">
                <asvg:svgBlip xmlns:asvg="http://schemas.microsoft.com/office/drawing/2016/SVG/main" r:embed="rId2"/>
              </a:ext>
            </a:extLst>
          </a:blip>
          <a:srcRect b="65732"/>
          <a:stretch>
            <a:fillRect/>
          </a:stretch>
        </p:blipFill>
        <p:spPr>
          <a:xfrm>
            <a:off x="1775398" y="1786964"/>
            <a:ext cx="469900" cy="1161984"/>
          </a:xfrm>
          <a:prstGeom prst="rect">
            <a:avLst/>
          </a:prstGeom>
        </p:spPr>
      </p:pic>
      <p:sp>
        <p:nvSpPr>
          <p:cNvPr id="14" name="TextBox 13">
            <a:extLst>
              <a:ext uri="{FF2B5EF4-FFF2-40B4-BE49-F238E27FC236}">
                <a16:creationId xmlns:a16="http://schemas.microsoft.com/office/drawing/2014/main" id="{BFC2D16E-CCF2-F6CA-7E19-1FE27F155F7E}"/>
              </a:ext>
            </a:extLst>
          </p:cNvPr>
          <p:cNvSpPr txBox="1"/>
          <p:nvPr/>
        </p:nvSpPr>
        <p:spPr>
          <a:xfrm>
            <a:off x="2342033" y="3045929"/>
            <a:ext cx="5280587" cy="420564"/>
          </a:xfrm>
          <a:prstGeom prst="rect">
            <a:avLst/>
          </a:prstGeom>
          <a:noFill/>
        </p:spPr>
        <p:txBody>
          <a:bodyPr wrap="square" rtlCol="0">
            <a:spAutoFit/>
          </a:bodyPr>
          <a:lstStyle/>
          <a:p>
            <a:r>
              <a:rPr lang="sv-SE" sz="2133">
                <a:solidFill>
                  <a:schemeClr val="accent1"/>
                </a:solidFill>
                <a:ea typeface=""/>
                <a:cs typeface="Trebuchet MS"/>
              </a:rPr>
              <a:t>@osha.europa.eu</a:t>
            </a:r>
          </a:p>
        </p:txBody>
      </p:sp>
      <p:pic>
        <p:nvPicPr>
          <p:cNvPr id="15" name="Graphic 14">
            <a:extLst>
              <a:ext uri="{FF2B5EF4-FFF2-40B4-BE49-F238E27FC236}">
                <a16:creationId xmlns:a16="http://schemas.microsoft.com/office/drawing/2014/main" id="{9A333F86-33D9-9260-99AE-ACB1C41501A1}"/>
              </a:ext>
            </a:extLst>
          </p:cNvPr>
          <p:cNvPicPr>
            <a:picLocks noChangeAspect="1"/>
          </p:cNvPicPr>
          <p:nvPr/>
        </p:nvPicPr>
        <p:blipFill>
          <a:blip>
            <a:extLst>
              <a:ext uri="{96DAC541-7B7A-43D3-8B79-37D633B846F1}">
                <asvg:svgBlip xmlns:asvg="http://schemas.microsoft.com/office/drawing/2016/SVG/main" r:embed="rId2"/>
              </a:ext>
            </a:extLst>
          </a:blip>
          <a:srcRect t="52737" b="30731"/>
          <a:stretch>
            <a:fillRect/>
          </a:stretch>
        </p:blipFill>
        <p:spPr>
          <a:xfrm>
            <a:off x="1772330" y="2948949"/>
            <a:ext cx="469900" cy="560599"/>
          </a:xfrm>
          <a:prstGeom prst="rect">
            <a:avLst/>
          </a:prstGeom>
        </p:spPr>
      </p:pic>
      <p:pic>
        <p:nvPicPr>
          <p:cNvPr id="16" name="Graphic 15">
            <a:extLst>
              <a:ext uri="{FF2B5EF4-FFF2-40B4-BE49-F238E27FC236}">
                <a16:creationId xmlns:a16="http://schemas.microsoft.com/office/drawing/2014/main" id="{6EC1E031-1617-ADE4-CFF0-3A2B378AC887}"/>
              </a:ext>
            </a:extLst>
          </p:cNvPr>
          <p:cNvPicPr>
            <a:picLocks noChangeAspect="1"/>
          </p:cNvPicPr>
          <p:nvPr/>
        </p:nvPicPr>
        <p:blipFill>
          <a:blip>
            <a:extLst>
              <a:ext uri="{96DAC541-7B7A-43D3-8B79-37D633B846F1}">
                <asvg:svgBlip xmlns:asvg="http://schemas.microsoft.com/office/drawing/2016/SVG/main" r:embed="rId2"/>
              </a:ext>
            </a:extLst>
          </a:blip>
          <a:srcRect t="72163"/>
          <a:stretch>
            <a:fillRect/>
          </a:stretch>
        </p:blipFill>
        <p:spPr>
          <a:xfrm>
            <a:off x="1772330" y="3621022"/>
            <a:ext cx="469900" cy="943940"/>
          </a:xfrm>
          <a:prstGeom prst="rect">
            <a:avLst/>
          </a:prstGeom>
        </p:spPr>
      </p:pic>
    </p:spTree>
    <p:extLst>
      <p:ext uri="{BB962C8B-B14F-4D97-AF65-F5344CB8AC3E}">
        <p14:creationId xmlns:p14="http://schemas.microsoft.com/office/powerpoint/2010/main" val="2809736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sclaim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B0C08-1D13-F181-4705-69373AFD745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333181F-493E-7A4E-18F2-E49551E109BB}"/>
              </a:ext>
            </a:extLst>
          </p:cNvPr>
          <p:cNvSpPr txBox="1">
            <a:spLocks/>
          </p:cNvSpPr>
          <p:nvPr/>
        </p:nvSpPr>
        <p:spPr>
          <a:xfrm>
            <a:off x="600000" y="1116000"/>
            <a:ext cx="10080000" cy="4860000"/>
          </a:xfrm>
          <a:prstGeom prst="rect">
            <a:avLst/>
          </a:prstGeom>
        </p:spPr>
        <p:txBody>
          <a:bodyPr vert="horz" lIns="121920" tIns="60960" rIns="121920" bIns="60960" rtlCol="0" anchor="t" anchorCtr="0">
            <a:norm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sv-SE" sz="1467" b="1" i="0" u="none" strike="noStrike" cap="none" normalizeH="0" baseline="0" noProof="0">
                <a:ln>
                  <a:noFill/>
                </a:ln>
                <a:solidFill>
                  <a:srgbClr val="003399"/>
                </a:solidFill>
                <a:effectLst/>
                <a:uLnTx/>
                <a:uFillTx/>
                <a:latin typeface="Arial"/>
                <a:ea typeface="Arial"/>
                <a:cs typeface="+mn-cs"/>
              </a:rPr>
              <a:t>Författare:</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sv-SE" sz="1467" b="1" i="0" u="none" strike="noStrike" cap="none" normalizeH="0" baseline="0" noProof="0">
                <a:ln>
                  <a:noFill/>
                </a:ln>
                <a:solidFill>
                  <a:srgbClr val="003399"/>
                </a:solidFill>
                <a:effectLst/>
                <a:uLnTx/>
                <a:uFillTx/>
                <a:latin typeface="Arial"/>
                <a:ea typeface="Arial"/>
                <a:cs typeface="+mn-cs"/>
              </a:rPr>
              <a:t>Projektledning:</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sv-SE" sz="1467" b="1" i="0" u="none" strike="noStrike" cap="none" normalizeH="0" baseline="0" noProof="0">
                <a:ln>
                  <a:noFill/>
                </a:ln>
                <a:solidFill>
                  <a:srgbClr val="003399"/>
                </a:solidFill>
                <a:effectLst/>
                <a:uLnTx/>
                <a:uFillTx/>
                <a:latin typeface="Arial"/>
                <a:ea typeface="Arial"/>
                <a:cs typeface="+mn-cs"/>
              </a:rPr>
              <a:t>Varken Europeiska arbetsmiljöbyrån eller någon person som agerar på byråns vägnar är ansvarig för hur ovanstående information används.</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sv-SE" sz="1467" b="1" i="0" u="none" strike="noStrike" cap="none" normalizeH="0" baseline="0" noProof="0">
                <a:ln>
                  <a:noFill/>
                </a:ln>
                <a:solidFill>
                  <a:srgbClr val="003399"/>
                </a:solidFill>
                <a:effectLst/>
                <a:uLnTx/>
                <a:uFillTx/>
                <a:latin typeface="Arial"/>
                <a:ea typeface="Arial"/>
                <a:cs typeface="+mn-cs"/>
              </a:rPr>
              <a:t>© Europeiska arbetsmiljöbyrån </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sv-SE" sz="1467" b="1" i="0" u="none" strike="noStrike" cap="none" normalizeH="0" baseline="0" noProof="0">
                <a:ln>
                  <a:noFill/>
                </a:ln>
                <a:solidFill>
                  <a:srgbClr val="003399"/>
                </a:solidFill>
                <a:effectLst/>
                <a:uLnTx/>
                <a:uFillTx/>
                <a:latin typeface="Arial"/>
                <a:ea typeface="Arial"/>
                <a:cs typeface="+mn-cs"/>
              </a:rPr>
              <a:t>Återgivning är tillåten med angivande av källan.</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sv-SE" sz="1467" b="1" i="0" u="none" strike="noStrike" cap="none" normalizeH="0" baseline="0" noProof="0">
                <a:ln>
                  <a:noFill/>
                </a:ln>
                <a:solidFill>
                  <a:srgbClr val="003399"/>
                </a:solidFill>
                <a:effectLst/>
                <a:uLnTx/>
                <a:uFillTx/>
                <a:latin typeface="Arial"/>
                <a:ea typeface="Arial"/>
                <a:cs typeface="+mn-cs"/>
              </a:rPr>
              <a:t>Tillstånd för användning eller mångfaldigande av foton eller annat material som inte ägs av Europeiska arbetsmiljöbyrån måste sökas direkt från respektive upphovsrättsinnehavare.</a:t>
            </a:r>
          </a:p>
          <a:p>
            <a:pPr marL="251994" marR="0" lvl="0" indent="-251994" algn="l" defTabSz="457189" rtl="0" eaLnBrk="1" fontAlgn="auto" latinLnBrk="0" hangingPunct="1">
              <a:lnSpc>
                <a:spcPct val="100000"/>
              </a:lnSpc>
              <a:spcBef>
                <a:spcPts val="600"/>
              </a:spcBef>
              <a:spcAft>
                <a:spcPts val="0"/>
              </a:spcAft>
              <a:buClr>
                <a:srgbClr val="003399"/>
              </a:buClr>
              <a:buSzTx/>
              <a:buFont typeface="Wingdings" pitchFamily="2" charset="2"/>
              <a:buChar char="§"/>
              <a:tabLst/>
              <a:defRPr/>
            </a:pPr>
            <a:endParaRPr kumimoji="0" lang="en-GB" sz="1800" b="1" i="0" u="none" strike="noStrike" kern="1200" cap="none" spc="0" normalizeH="0" baseline="0" noProof="0">
              <a:ln>
                <a:noFill/>
              </a:ln>
              <a:solidFill>
                <a:srgbClr val="003399"/>
              </a:solidFill>
              <a:effectLst/>
              <a:uLnTx/>
              <a:uFillTx/>
              <a:latin typeface="Arial"/>
              <a:ea typeface="+mn-ea"/>
              <a:cs typeface="+mn-cs"/>
            </a:endParaRPr>
          </a:p>
        </p:txBody>
      </p:sp>
      <p:sp>
        <p:nvSpPr>
          <p:cNvPr id="4" name="Content Placeholder 2">
            <a:extLst>
              <a:ext uri="{FF2B5EF4-FFF2-40B4-BE49-F238E27FC236}">
                <a16:creationId xmlns:a16="http://schemas.microsoft.com/office/drawing/2014/main" id="{14E43108-E4FC-4CC1-124E-129630EA5B94}"/>
              </a:ext>
            </a:extLst>
          </p:cNvPr>
          <p:cNvSpPr>
            <a:spLocks noGrp="1"/>
          </p:cNvSpPr>
          <p:nvPr>
            <p:ph sz="half" idx="1" hasCustomPrompt="1"/>
          </p:nvPr>
        </p:nvSpPr>
        <p:spPr>
          <a:xfrm>
            <a:off x="1359600" y="3333890"/>
            <a:ext cx="8288795"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Enter author</a:t>
            </a:r>
          </a:p>
        </p:txBody>
      </p:sp>
      <p:sp>
        <p:nvSpPr>
          <p:cNvPr id="5" name="Content Placeholder 2">
            <a:extLst>
              <a:ext uri="{FF2B5EF4-FFF2-40B4-BE49-F238E27FC236}">
                <a16:creationId xmlns:a16="http://schemas.microsoft.com/office/drawing/2014/main" id="{5971BE78-E9DB-67C0-3E02-A5D0467BFF7A}"/>
              </a:ext>
            </a:extLst>
          </p:cNvPr>
          <p:cNvSpPr>
            <a:spLocks noGrp="1"/>
          </p:cNvSpPr>
          <p:nvPr>
            <p:ph sz="half" idx="10" hasCustomPrompt="1"/>
          </p:nvPr>
        </p:nvSpPr>
        <p:spPr>
          <a:xfrm>
            <a:off x="5123539" y="4481156"/>
            <a:ext cx="1452515"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Year</a:t>
            </a:r>
          </a:p>
        </p:txBody>
      </p:sp>
      <p:sp>
        <p:nvSpPr>
          <p:cNvPr id="6" name="Content Placeholder 2">
            <a:extLst>
              <a:ext uri="{FF2B5EF4-FFF2-40B4-BE49-F238E27FC236}">
                <a16:creationId xmlns:a16="http://schemas.microsoft.com/office/drawing/2014/main" id="{E185B128-DA71-565F-04F1-DE69A837C7BD}"/>
              </a:ext>
            </a:extLst>
          </p:cNvPr>
          <p:cNvSpPr>
            <a:spLocks noGrp="1"/>
          </p:cNvSpPr>
          <p:nvPr>
            <p:ph sz="half" idx="11" hasCustomPrompt="1"/>
          </p:nvPr>
        </p:nvSpPr>
        <p:spPr>
          <a:xfrm>
            <a:off x="2579256" y="3630668"/>
            <a:ext cx="7069139"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Enter PM</a:t>
            </a:r>
          </a:p>
        </p:txBody>
      </p:sp>
    </p:spTree>
    <p:extLst>
      <p:ext uri="{BB962C8B-B14F-4D97-AF65-F5344CB8AC3E}">
        <p14:creationId xmlns:p14="http://schemas.microsoft.com/office/powerpoint/2010/main" val="3036057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0000" y="180000"/>
            <a:ext cx="10080000" cy="489600"/>
          </a:xfrm>
        </p:spPr>
        <p:txBody>
          <a:bodyPr/>
          <a:lstStyle/>
          <a:p>
            <a:r>
              <a:rPr lang="en-GB"/>
              <a:t>Click to edit Master title style</a:t>
            </a:r>
            <a:endParaRPr lang="en-US"/>
          </a:p>
        </p:txBody>
      </p:sp>
      <p:sp>
        <p:nvSpPr>
          <p:cNvPr id="3" name="Content Placeholder 2"/>
          <p:cNvSpPr>
            <a:spLocks noGrp="1"/>
          </p:cNvSpPr>
          <p:nvPr>
            <p:ph sz="half" idx="1"/>
          </p:nvPr>
        </p:nvSpPr>
        <p:spPr>
          <a:xfrm>
            <a:off x="599999" y="1115999"/>
            <a:ext cx="480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880000" y="1116000"/>
            <a:ext cx="480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394669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0000" y="1116000"/>
            <a:ext cx="4800000" cy="540000"/>
          </a:xfrm>
        </p:spPr>
        <p:txBody>
          <a:bodyPr anchor="b">
            <a:noAutofit/>
          </a:bodyPr>
          <a:lstStyle>
            <a:lvl1pPr marL="0" indent="0">
              <a:buNone/>
              <a:defRPr sz="2000" b="0" baseline="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4" name="Content Placeholder 3"/>
          <p:cNvSpPr>
            <a:spLocks noGrp="1"/>
          </p:cNvSpPr>
          <p:nvPr>
            <p:ph sz="half" idx="2"/>
          </p:nvPr>
        </p:nvSpPr>
        <p:spPr>
          <a:xfrm>
            <a:off x="599999" y="1655999"/>
            <a:ext cx="4800000" cy="432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5880000" y="1116000"/>
            <a:ext cx="4800000" cy="540000"/>
          </a:xfrm>
        </p:spPr>
        <p:txBody>
          <a:bodyPr anchor="b">
            <a:noAutofit/>
          </a:bodyPr>
          <a:lstStyle>
            <a:lvl1pPr marL="0" indent="0">
              <a:buNone/>
              <a:defRPr sz="2000" b="0" baseline="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880000" y="1656000"/>
            <a:ext cx="4800000" cy="432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891431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3535658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65562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0000" y="180000"/>
            <a:ext cx="10080000" cy="540000"/>
          </a:xfrm>
        </p:spPr>
        <p:txBody>
          <a:bodyPr anchor="b"/>
          <a:lstStyle>
            <a:lvl1pPr algn="l">
              <a:defRPr sz="2400" b="1" i="0" baseline="0"/>
            </a:lvl1pPr>
          </a:lstStyle>
          <a:p>
            <a:r>
              <a:rPr lang="en-GB"/>
              <a:t>Click to edit Master title style</a:t>
            </a:r>
            <a:endParaRPr lang="en-US"/>
          </a:p>
        </p:txBody>
      </p:sp>
      <p:sp>
        <p:nvSpPr>
          <p:cNvPr id="3" name="Content Placeholder 2"/>
          <p:cNvSpPr>
            <a:spLocks noGrp="1"/>
          </p:cNvSpPr>
          <p:nvPr>
            <p:ph idx="1"/>
          </p:nvPr>
        </p:nvSpPr>
        <p:spPr>
          <a:xfrm>
            <a:off x="4920002" y="1116000"/>
            <a:ext cx="5706492"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0000" y="1116000"/>
            <a:ext cx="3840000" cy="4860000"/>
          </a:xfrm>
        </p:spPr>
        <p:txBody>
          <a:bodyPr anchor="t">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Tree>
    <p:extLst>
      <p:ext uri="{BB962C8B-B14F-4D97-AF65-F5344CB8AC3E}">
        <p14:creationId xmlns:p14="http://schemas.microsoft.com/office/powerpoint/2010/main" val="3824911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0000" y="1116000"/>
            <a:ext cx="5399989" cy="900000"/>
          </a:xfrm>
        </p:spPr>
        <p:txBody>
          <a:bodyPr anchor="b">
            <a:normAutofit/>
          </a:bodyPr>
          <a:lstStyle>
            <a:lvl1pPr algn="l">
              <a:defRPr sz="2400" b="1" i="0" baseline="0"/>
            </a:lvl1pPr>
          </a:lstStyle>
          <a:p>
            <a:r>
              <a:rPr lang="en-GB"/>
              <a:t>Click to edit Master title style</a:t>
            </a:r>
            <a:endParaRPr lang="en-US"/>
          </a:p>
        </p:txBody>
      </p:sp>
      <p:sp>
        <p:nvSpPr>
          <p:cNvPr id="4" name="Text Placeholder 3"/>
          <p:cNvSpPr>
            <a:spLocks noGrp="1"/>
          </p:cNvSpPr>
          <p:nvPr>
            <p:ph type="body" sz="half" idx="2"/>
          </p:nvPr>
        </p:nvSpPr>
        <p:spPr>
          <a:xfrm>
            <a:off x="599999" y="2016000"/>
            <a:ext cx="5400000" cy="3960000"/>
          </a:xfrm>
        </p:spPr>
        <p:txBody>
          <a:bodyPr anchor="t">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
        <p:nvSpPr>
          <p:cNvPr id="18" name="Picture Placeholder 17"/>
          <p:cNvSpPr>
            <a:spLocks noGrp="1"/>
          </p:cNvSpPr>
          <p:nvPr>
            <p:ph type="pic" sz="quarter" idx="14"/>
          </p:nvPr>
        </p:nvSpPr>
        <p:spPr>
          <a:xfrm>
            <a:off x="6502400" y="1600200"/>
            <a:ext cx="4572000" cy="3429000"/>
          </a:xfrm>
          <a:prstGeom prst="ellipse">
            <a:avLst/>
          </a:prstGeom>
          <a:ln w="76200">
            <a:noFill/>
          </a:ln>
        </p:spPr>
        <p:txBody>
          <a:bodyPr/>
          <a:lstStyle/>
          <a:p>
            <a:r>
              <a:rPr lang="en-GB"/>
              <a:t>Click icon to add picture</a:t>
            </a:r>
            <a:endParaRPr lang="en-US"/>
          </a:p>
        </p:txBody>
      </p:sp>
    </p:spTree>
    <p:extLst>
      <p:ext uri="{BB962C8B-B14F-4D97-AF65-F5344CB8AC3E}">
        <p14:creationId xmlns:p14="http://schemas.microsoft.com/office/powerpoint/2010/main" val="3240271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600000" y="1116000"/>
            <a:ext cx="10080000" cy="4860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626878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37093" y="1116000"/>
            <a:ext cx="652800" cy="486000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0000" y="1116000"/>
            <a:ext cx="8856373" cy="4860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1569370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48C47-ACDF-9166-C591-82A3BB11B28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3F63650C-A239-5291-BBFF-0D6E9C53AB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A5A38236-B34C-AD98-F715-C0CE4F880C4E}"/>
              </a:ext>
            </a:extLst>
          </p:cNvPr>
          <p:cNvSpPr>
            <a:spLocks noGrp="1"/>
          </p:cNvSpPr>
          <p:nvPr>
            <p:ph type="dt" sz="half" idx="10"/>
          </p:nvPr>
        </p:nvSpPr>
        <p:spPr/>
        <p:txBody>
          <a:bodyPr/>
          <a:lstStyle/>
          <a:p>
            <a:fld id="{ECACD359-935B-4549-8940-A815A6F84B79}" type="datetimeFigureOut">
              <a:rPr lang="en-GB" smtClean="0"/>
              <a:t>23/09/2026</a:t>
            </a:fld>
            <a:endParaRPr lang="en-GB"/>
          </a:p>
        </p:txBody>
      </p:sp>
      <p:sp>
        <p:nvSpPr>
          <p:cNvPr id="5" name="Footer Placeholder 4">
            <a:extLst>
              <a:ext uri="{FF2B5EF4-FFF2-40B4-BE49-F238E27FC236}">
                <a16:creationId xmlns:a16="http://schemas.microsoft.com/office/drawing/2014/main" id="{1CAD1968-AB34-B0A1-A7BD-CE5E627DDEC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8C9EC8-403C-D941-E287-E7F7508AF704}"/>
              </a:ext>
            </a:extLst>
          </p:cNvPr>
          <p:cNvSpPr>
            <a:spLocks noGrp="1"/>
          </p:cNvSpPr>
          <p:nvPr>
            <p:ph type="sldNum" sz="quarter" idx="12"/>
          </p:nvPr>
        </p:nvSpPr>
        <p:spPr/>
        <p:txBody>
          <a:bodyPr/>
          <a:lstStyle/>
          <a:p>
            <a:fld id="{35C90CD6-6913-42FC-806F-769177573D76}" type="slidenum">
              <a:rPr lang="en-GB" smtClean="0"/>
              <a:t>‹#›</a:t>
            </a:fld>
            <a:endParaRPr lang="en-GB"/>
          </a:p>
        </p:txBody>
      </p:sp>
    </p:spTree>
    <p:extLst>
      <p:ext uri="{BB962C8B-B14F-4D97-AF65-F5344CB8AC3E}">
        <p14:creationId xmlns:p14="http://schemas.microsoft.com/office/powerpoint/2010/main" val="3537858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jpe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p:cNvPicPr>
            <a:picLocks/>
          </p:cNvPicPr>
          <p:nvPr/>
        </p:nvPicPr>
        <p:blipFill>
          <a:blip r:embed="rId16">
            <a:extLst>
              <a:ext uri="{28A0092B-C50C-407E-A947-70E740481C1C}">
                <a14:useLocalDpi xmlns:a14="http://schemas.microsoft.com/office/drawing/2010/main" val="0"/>
              </a:ext>
            </a:extLst>
          </a:blip>
          <a:srcRect/>
          <a:stretch/>
        </p:blipFill>
        <p:spPr>
          <a:xfrm>
            <a:off x="0" y="8585"/>
            <a:ext cx="12192000" cy="6854400"/>
          </a:xfrm>
          <a:prstGeom prst="rect">
            <a:avLst/>
          </a:prstGeom>
        </p:spPr>
      </p:pic>
      <p:sp>
        <p:nvSpPr>
          <p:cNvPr id="2" name="Title Placeholder 1"/>
          <p:cNvSpPr>
            <a:spLocks noGrp="1"/>
          </p:cNvSpPr>
          <p:nvPr>
            <p:ph type="title"/>
          </p:nvPr>
        </p:nvSpPr>
        <p:spPr>
          <a:xfrm>
            <a:off x="600002" y="180000"/>
            <a:ext cx="10079831" cy="489600"/>
          </a:xfrm>
          <a:prstGeom prst="rect">
            <a:avLst/>
          </a:prstGeom>
        </p:spPr>
        <p:txBody>
          <a:bodyPr vert="horz" lIns="91440" tIns="45720" rIns="91440" bIns="45720" rtlCol="0" anchor="ctr">
            <a:noAutofit/>
          </a:bodyPr>
          <a:lstStyle/>
          <a:p>
            <a:r>
              <a:rPr lang="en-GB"/>
              <a:t>Click to edit Master title style</a:t>
            </a:r>
            <a:endParaRPr lang="en-US"/>
          </a:p>
        </p:txBody>
      </p:sp>
      <p:sp>
        <p:nvSpPr>
          <p:cNvPr id="3" name="Text Placeholder 2"/>
          <p:cNvSpPr>
            <a:spLocks noGrp="1"/>
          </p:cNvSpPr>
          <p:nvPr>
            <p:ph type="body" idx="1"/>
          </p:nvPr>
        </p:nvSpPr>
        <p:spPr>
          <a:xfrm>
            <a:off x="600000" y="1116000"/>
            <a:ext cx="10080000" cy="4860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Slide Number Placeholder 9"/>
          <p:cNvSpPr txBox="1">
            <a:spLocks/>
          </p:cNvSpPr>
          <p:nvPr/>
        </p:nvSpPr>
        <p:spPr>
          <a:xfrm>
            <a:off x="11376587" y="6503948"/>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1000" baseline="0" smtClean="0"/>
              <a:pPr/>
              <a:t>‹#›</a:t>
            </a:fld>
            <a:endParaRPr lang="en-GB" sz="1000" baseline="0"/>
          </a:p>
        </p:txBody>
      </p:sp>
      <p:sp>
        <p:nvSpPr>
          <p:cNvPr id="11" name="Rectangle 11"/>
          <p:cNvSpPr>
            <a:spLocks noChangeArrowheads="1"/>
          </p:cNvSpPr>
          <p:nvPr/>
        </p:nvSpPr>
        <p:spPr bwMode="auto">
          <a:xfrm>
            <a:off x="1856319" y="6477002"/>
            <a:ext cx="8053916" cy="104775"/>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sv-SE" sz="900" b="1">
                <a:solidFill>
                  <a:schemeClr val="tx2"/>
                </a:solidFill>
                <a:latin typeface="Arial" pitchFamily="-107" charset="0"/>
                <a:ea typeface="Arial"/>
                <a:cs typeface="ＭＳ Ｐゴシック" pitchFamily="-107" charset="-128"/>
              </a:rPr>
              <a:t>https://healthy-workplaces.osha.europa.eu</a:t>
            </a:r>
          </a:p>
        </p:txBody>
      </p:sp>
      <p:pic>
        <p:nvPicPr>
          <p:cNvPr id="5" name="Picture 4">
            <a:extLst>
              <a:ext uri="{FF2B5EF4-FFF2-40B4-BE49-F238E27FC236}">
                <a16:creationId xmlns:a16="http://schemas.microsoft.com/office/drawing/2014/main" id="{7438FB00-CFC1-2C05-937E-95B4135197BD}"/>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10022008" y="5592351"/>
            <a:ext cx="1257992" cy="977815"/>
          </a:xfrm>
          <a:prstGeom prst="rect">
            <a:avLst/>
          </a:prstGeom>
        </p:spPr>
      </p:pic>
      <p:pic>
        <p:nvPicPr>
          <p:cNvPr id="14" name="Picture 13">
            <a:extLst>
              <a:ext uri="{FF2B5EF4-FFF2-40B4-BE49-F238E27FC236}">
                <a16:creationId xmlns:a16="http://schemas.microsoft.com/office/drawing/2014/main" id="{8E73DD4A-2FC5-0F1D-0B27-213088795AFF}"/>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593417" y="6059678"/>
            <a:ext cx="2165545" cy="553734"/>
          </a:xfrm>
          <a:prstGeom prst="rect">
            <a:avLst/>
          </a:prstGeom>
        </p:spPr>
      </p:pic>
    </p:spTree>
    <p:extLst>
      <p:ext uri="{BB962C8B-B14F-4D97-AF65-F5344CB8AC3E}">
        <p14:creationId xmlns:p14="http://schemas.microsoft.com/office/powerpoint/2010/main" val="31568499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457189" rtl="0" eaLnBrk="1" latinLnBrk="0" hangingPunct="1">
        <a:spcBef>
          <a:spcPct val="0"/>
        </a:spcBef>
        <a:buNone/>
        <a:defRPr sz="24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osha.europa.eu/sv/facts-and-figures/osh-pulse/climate-digital-change"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svg"/><Relationship Id="rId12"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9.svg"/><Relationship Id="rId11" Type="http://schemas.openxmlformats.org/officeDocument/2006/relationships/image" Target="../media/image24.png"/><Relationship Id="rId5" Type="http://schemas.openxmlformats.org/officeDocument/2006/relationships/image" Target="../media/image18.svg"/><Relationship Id="rId10" Type="http://schemas.openxmlformats.org/officeDocument/2006/relationships/image" Target="../media/image23.svg"/><Relationship Id="rId4" Type="http://schemas.openxmlformats.org/officeDocument/2006/relationships/image" Target="../media/image17.pn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8.png"/><Relationship Id="rId7" Type="http://schemas.openxmlformats.org/officeDocument/2006/relationships/diagramColors" Target="../diagrams/colors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7.svg"/><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hyperlink" Target="https://europa.eu/european-union/about-eu/institutions-bodies_en" TargetMode="External"/><Relationship Id="rId13" Type="http://schemas.openxmlformats.org/officeDocument/2006/relationships/image" Target="../media/image51.png"/><Relationship Id="rId3" Type="http://schemas.openxmlformats.org/officeDocument/2006/relationships/hyperlink" Target="https://europa.eu/european-union/about-eu/agencies/decentralised-agencies_en" TargetMode="External"/><Relationship Id="rId7" Type="http://schemas.openxmlformats.org/officeDocument/2006/relationships/image" Target="../media/image50.svg"/><Relationship Id="rId12" Type="http://schemas.openxmlformats.org/officeDocument/2006/relationships/hyperlink" Target="https://osha.europa.eu/sv/themes/mainstreaming-osh-education/oshvet-project-osh-vocational-education-and-training"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hyperlink" Target="https://healthy-workplaces.osha.europa.eu/sv/campaign-partners/enterprise-europe-network" TargetMode="External"/><Relationship Id="rId11" Type="http://schemas.openxmlformats.org/officeDocument/2006/relationships/hyperlink" Target="https://healthy-workplaces.osha.europa.eu/sv/campaign-partners/national-focal-points" TargetMode="External"/><Relationship Id="rId5" Type="http://schemas.openxmlformats.org/officeDocument/2006/relationships/hyperlink" Target="https://eur-lex.europa.eu/summary/glossary/social_partners.html" TargetMode="External"/><Relationship Id="rId15" Type="http://schemas.openxmlformats.org/officeDocument/2006/relationships/hyperlink" Target="https://healthy-workplaces.osha.europa.eu/sv/campaign-partners/official-campaign-partners" TargetMode="External"/><Relationship Id="rId10" Type="http://schemas.openxmlformats.org/officeDocument/2006/relationships/image" Target="../media/image3.png"/><Relationship Id="rId4" Type="http://schemas.openxmlformats.org/officeDocument/2006/relationships/image" Target="../media/image49.svg"/><Relationship Id="rId9" Type="http://schemas.openxmlformats.org/officeDocument/2006/relationships/hyperlink" Target="https://osha.europa.eu/sv" TargetMode="External"/><Relationship Id="rId14" Type="http://schemas.openxmlformats.org/officeDocument/2006/relationships/hyperlink" Target="https://healthy-workplaces.osha.europa.eu/sv/campaign-partners/campaign-media-partners"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healthy-workplaces.osha.europa.eu/sv/tools-and-publications" TargetMode="External"/><Relationship Id="rId2" Type="http://schemas.openxmlformats.org/officeDocument/2006/relationships/hyperlink" Target="https://healthy-workplaces.osha.europa.eu/sv/publications/healthy-workplaces-campaign-guide-together-mental-health-work" TargetMode="Externa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jpeg"/></Relationships>
</file>

<file path=ppt/slides/_rels/slide28.xml.rels><?xml version="1.0" encoding="UTF-8" standalone="yes"?>
<Relationships xmlns="http://schemas.openxmlformats.org/package/2006/relationships"><Relationship Id="rId3" Type="http://schemas.openxmlformats.org/officeDocument/2006/relationships/hyperlink" Target="https://healthy-workplaces.osha.europa.eu/sv/tools-and-publications/campaign-toolkit"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29.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hyperlink" Target="https://healthy-workplaces.osha.europa.eu/sv/get-involved/european-week" TargetMode="External"/><Relationship Id="rId7" Type="http://schemas.openxmlformats.org/officeDocument/2006/relationships/hyperlink" Target="https://healthy-workplaces.osha.europa.eu/sv/media-centre/become-media-partner"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hyperlink" Target="https://healthy-workplaces.osha.europa.eu/sv/get-involved/become-campaign-partner" TargetMode="External"/><Relationship Id="rId5" Type="http://schemas.openxmlformats.org/officeDocument/2006/relationships/hyperlink" Target="https://healthy-workplaces.osha.europa.eu/sv/get-involved/good-practice-awards" TargetMode="External"/><Relationship Id="rId4" Type="http://schemas.openxmlformats.org/officeDocument/2006/relationships/hyperlink" Target="https://healthy-workplaces.osha.europa.eu/sv/get-involved/get-your-certificate" TargetMode="External"/></Relationships>
</file>

<file path=ppt/slides/_rels/slide30.xml.rels><?xml version="1.0" encoding="UTF-8" standalone="yes"?>
<Relationships xmlns="http://schemas.openxmlformats.org/package/2006/relationships"><Relationship Id="rId8" Type="http://schemas.openxmlformats.org/officeDocument/2006/relationships/image" Target="../media/image59.svg"/><Relationship Id="rId13" Type="http://schemas.openxmlformats.org/officeDocument/2006/relationships/image" Target="../media/image62.svg"/><Relationship Id="rId3" Type="http://schemas.openxmlformats.org/officeDocument/2006/relationships/hyperlink" Target="https://es.linkedin.com/company/european-agency-for-safety-and-health-at-work" TargetMode="External"/><Relationship Id="rId7" Type="http://schemas.openxmlformats.org/officeDocument/2006/relationships/hyperlink" Target="https://bsky.app/profile/osha.europa.eu" TargetMode="External"/><Relationship Id="rId12" Type="http://schemas.openxmlformats.org/officeDocument/2006/relationships/image" Target="../media/image61.sv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58.svg"/><Relationship Id="rId11" Type="http://schemas.openxmlformats.org/officeDocument/2006/relationships/hyperlink" Target="https://www.flickr.com/photos/euosha/albums" TargetMode="External"/><Relationship Id="rId5" Type="http://schemas.openxmlformats.org/officeDocument/2006/relationships/hyperlink" Target="https://www.facebook.com/EuropeanAgencyforSafetyandHealthatWork/" TargetMode="External"/><Relationship Id="rId10" Type="http://schemas.openxmlformats.org/officeDocument/2006/relationships/image" Target="../media/image60.svg"/><Relationship Id="rId4" Type="http://schemas.openxmlformats.org/officeDocument/2006/relationships/image" Target="../media/image57.svg"/><Relationship Id="rId9" Type="http://schemas.openxmlformats.org/officeDocument/2006/relationships/hyperlink" Target="https://www.youtube.com/@EU_OSHA" TargetMode="External"/><Relationship Id="rId14" Type="http://schemas.openxmlformats.org/officeDocument/2006/relationships/image" Target="../media/image6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5F44F-2BE5-5A42-2AEB-D36721AD3D53}"/>
              </a:ext>
            </a:extLst>
          </p:cNvPr>
          <p:cNvSpPr>
            <a:spLocks noGrp="1"/>
          </p:cNvSpPr>
          <p:nvPr>
            <p:ph type="title"/>
          </p:nvPr>
        </p:nvSpPr>
        <p:spPr>
          <a:xfrm>
            <a:off x="600000" y="3564000"/>
            <a:ext cx="10195200" cy="928800"/>
          </a:xfrm>
        </p:spPr>
        <p:txBody>
          <a:bodyPr anchor="t">
            <a:normAutofit fontScale="90000"/>
          </a:bodyPr>
          <a:lstStyle/>
          <a:p>
            <a:r>
              <a:rPr lang="sv-SE"/>
              <a:t>Kampanjen för friska arbetsplatser 2026–2028 </a:t>
            </a:r>
            <a:br>
              <a:rPr lang="sv-SE"/>
            </a:br>
            <a:r>
              <a:rPr lang="sv-SE"/>
              <a:t>”Tillsammans för friska arbetsplatser” </a:t>
            </a:r>
          </a:p>
        </p:txBody>
      </p:sp>
      <p:sp>
        <p:nvSpPr>
          <p:cNvPr id="3" name="Subtitle 2">
            <a:extLst>
              <a:ext uri="{FF2B5EF4-FFF2-40B4-BE49-F238E27FC236}">
                <a16:creationId xmlns:a16="http://schemas.microsoft.com/office/drawing/2014/main" id="{D00A30E1-B4E9-CA09-6804-8F6C748F833E}"/>
              </a:ext>
            </a:extLst>
          </p:cNvPr>
          <p:cNvSpPr>
            <a:spLocks noGrp="1"/>
          </p:cNvSpPr>
          <p:nvPr>
            <p:ph type="subTitle" idx="10"/>
          </p:nvPr>
        </p:nvSpPr>
        <p:spPr>
          <a:xfrm>
            <a:off x="599999" y="4626000"/>
            <a:ext cx="11305673" cy="675208"/>
          </a:xfrm>
        </p:spPr>
        <p:txBody>
          <a:bodyPr anchor="t">
            <a:normAutofit fontScale="92500"/>
          </a:bodyPr>
          <a:lstStyle/>
          <a:p>
            <a:r>
              <a:rPr lang="sv-SE" sz="2600" i="1">
                <a:solidFill>
                  <a:srgbClr val="92D050"/>
                </a:solidFill>
              </a:rPr>
              <a:t>Att förebygga organisatoriska och sociala arbetsmiljörisker på arbetsplatsen</a:t>
            </a:r>
          </a:p>
        </p:txBody>
      </p:sp>
    </p:spTree>
    <p:extLst>
      <p:ext uri="{BB962C8B-B14F-4D97-AF65-F5344CB8AC3E}">
        <p14:creationId xmlns:p14="http://schemas.microsoft.com/office/powerpoint/2010/main" val="3815475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8B8C8-EFD6-0F19-BE9F-4DFDB5D6CE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BDB617-E733-8A2E-5754-FE9BF36CD8E3}"/>
              </a:ext>
            </a:extLst>
          </p:cNvPr>
          <p:cNvSpPr>
            <a:spLocks noGrp="1"/>
          </p:cNvSpPr>
          <p:nvPr>
            <p:ph type="title"/>
          </p:nvPr>
        </p:nvSpPr>
        <p:spPr/>
        <p:txBody>
          <a:bodyPr/>
          <a:lstStyle/>
          <a:p>
            <a:r>
              <a:rPr lang="sv-SE"/>
              <a:t>Innehåll</a:t>
            </a:r>
          </a:p>
        </p:txBody>
      </p:sp>
      <p:sp>
        <p:nvSpPr>
          <p:cNvPr id="3" name="Rectangle 2">
            <a:extLst>
              <a:ext uri="{FF2B5EF4-FFF2-40B4-BE49-F238E27FC236}">
                <a16:creationId xmlns:a16="http://schemas.microsoft.com/office/drawing/2014/main" id="{182DB617-AC83-BA12-BC0D-461DE5D4C4D4}"/>
              </a:ext>
              <a:ext uri="{C183D7F6-B498-43B3-948B-1728B52AA6E4}">
                <adec:decorative xmlns:adec="http://schemas.microsoft.com/office/drawing/2017/decorative" val="1"/>
              </a:ext>
            </a:extLst>
          </p:cNvPr>
          <p:cNvSpPr/>
          <p:nvPr/>
        </p:nvSpPr>
        <p:spPr>
          <a:xfrm>
            <a:off x="318977" y="5393449"/>
            <a:ext cx="11115240" cy="130561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Graphic 3">
            <a:extLst>
              <a:ext uri="{FF2B5EF4-FFF2-40B4-BE49-F238E27FC236}">
                <a16:creationId xmlns:a16="http://schemas.microsoft.com/office/drawing/2014/main" id="{3A5B412D-32EE-9429-9A1C-30633EE8350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460738"/>
            <a:ext cx="12192000" cy="5638800"/>
          </a:xfrm>
          <a:prstGeom prst="rect">
            <a:avLst/>
          </a:prstGeom>
        </p:spPr>
      </p:pic>
      <p:sp>
        <p:nvSpPr>
          <p:cNvPr id="33" name="Rectangle 32">
            <a:extLst>
              <a:ext uri="{FF2B5EF4-FFF2-40B4-BE49-F238E27FC236}">
                <a16:creationId xmlns:a16="http://schemas.microsoft.com/office/drawing/2014/main" id="{45417B6B-4210-F363-EC97-88DC0E56A70C}"/>
              </a:ext>
              <a:ext uri="{C183D7F6-B498-43B3-948B-1728B52AA6E4}">
                <adec:decorative xmlns:adec="http://schemas.microsoft.com/office/drawing/2017/decorative" val="1"/>
              </a:ext>
            </a:extLst>
          </p:cNvPr>
          <p:cNvSpPr/>
          <p:nvPr/>
        </p:nvSpPr>
        <p:spPr>
          <a:xfrm>
            <a:off x="723901" y="1537089"/>
            <a:ext cx="4503358" cy="851568"/>
          </a:xfrm>
          <a:prstGeom prst="rect">
            <a:avLst/>
          </a:prstGeom>
          <a:solidFill>
            <a:schemeClr val="bg1">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200"/>
          </a:p>
        </p:txBody>
      </p:sp>
      <p:sp>
        <p:nvSpPr>
          <p:cNvPr id="35" name="Rectangle: Rounded Corners 34">
            <a:extLst>
              <a:ext uri="{FF2B5EF4-FFF2-40B4-BE49-F238E27FC236}">
                <a16:creationId xmlns:a16="http://schemas.microsoft.com/office/drawing/2014/main" id="{04AB50A3-0922-7F35-54D2-1578D4CB6342}"/>
              </a:ext>
              <a:ext uri="{C183D7F6-B498-43B3-948B-1728B52AA6E4}">
                <adec:decorative xmlns:adec="http://schemas.microsoft.com/office/drawing/2017/decorative" val="1"/>
              </a:ext>
            </a:extLst>
          </p:cNvPr>
          <p:cNvSpPr/>
          <p:nvPr/>
        </p:nvSpPr>
        <p:spPr>
          <a:xfrm>
            <a:off x="859106" y="1377483"/>
            <a:ext cx="4180727" cy="334635"/>
          </a:xfrm>
          <a:prstGeom prst="roundRect">
            <a:avLst/>
          </a:prstGeom>
          <a:solidFill>
            <a:srgbClr val="A9DE4E"/>
          </a:solidFill>
        </p:spPr>
        <p:style>
          <a:lnRef idx="2">
            <a:schemeClr val="lt1">
              <a:hueOff val="0"/>
              <a:satOff val="0"/>
              <a:lumOff val="0"/>
              <a:alphaOff val="0"/>
            </a:schemeClr>
          </a:lnRef>
          <a:fillRef idx="1">
            <a:schemeClr val="accent2">
              <a:shade val="80000"/>
              <a:hueOff val="58131"/>
              <a:satOff val="-8649"/>
              <a:lumOff val="6098"/>
              <a:alphaOff val="0"/>
            </a:schemeClr>
          </a:fillRef>
          <a:effectRef idx="0">
            <a:schemeClr val="accent2">
              <a:shade val="80000"/>
              <a:hueOff val="58131"/>
              <a:satOff val="-8649"/>
              <a:lumOff val="6098"/>
              <a:alphaOff val="0"/>
            </a:schemeClr>
          </a:effectRef>
          <a:fontRef idx="minor">
            <a:schemeClr val="lt1"/>
          </a:fontRef>
        </p:style>
        <p:txBody>
          <a:bodyPr/>
          <a:lstStyle/>
          <a:p>
            <a:endParaRPr lang="en-GB" sz="1200"/>
          </a:p>
        </p:txBody>
      </p:sp>
      <p:sp>
        <p:nvSpPr>
          <p:cNvPr id="36" name="Rectangle: Rounded Corners 4">
            <a:extLst>
              <a:ext uri="{FF2B5EF4-FFF2-40B4-BE49-F238E27FC236}">
                <a16:creationId xmlns:a16="http://schemas.microsoft.com/office/drawing/2014/main" id="{D73FC4F2-52B8-7038-135F-EE125FC7B4B8}"/>
              </a:ext>
            </a:extLst>
          </p:cNvPr>
          <p:cNvSpPr txBox="1"/>
          <p:nvPr/>
        </p:nvSpPr>
        <p:spPr>
          <a:xfrm>
            <a:off x="879619" y="1393819"/>
            <a:ext cx="3678733" cy="318299"/>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r>
              <a:rPr lang="sv-SE" sz="1600" b="0">
                <a:solidFill>
                  <a:srgbClr val="003399"/>
                </a:solidFill>
              </a:rPr>
              <a:t>Den övergripande bilden</a:t>
            </a:r>
          </a:p>
        </p:txBody>
      </p:sp>
      <p:sp>
        <p:nvSpPr>
          <p:cNvPr id="32" name="TextBox 31">
            <a:extLst>
              <a:ext uri="{FF2B5EF4-FFF2-40B4-BE49-F238E27FC236}">
                <a16:creationId xmlns:a16="http://schemas.microsoft.com/office/drawing/2014/main" id="{5C407CE5-6F21-E5E8-AA79-769E92E5EAFE}"/>
              </a:ext>
            </a:extLst>
          </p:cNvPr>
          <p:cNvSpPr txBox="1"/>
          <p:nvPr/>
        </p:nvSpPr>
        <p:spPr>
          <a:xfrm>
            <a:off x="806404" y="1547960"/>
            <a:ext cx="4606214" cy="738664"/>
          </a:xfrm>
          <a:prstGeom prst="rect">
            <a:avLst/>
          </a:prstGeom>
          <a:noFill/>
        </p:spPr>
        <p:txBody>
          <a:bodyPr wrap="square" rtlCol="0">
            <a:spAutoFit/>
          </a:bodyPr>
          <a:lstStyle/>
          <a:p>
            <a:endParaRPr lang="es-ES" sz="1400" strike="sngStrike">
              <a:solidFill>
                <a:srgbClr val="003399"/>
              </a:solidFill>
            </a:endParaRPr>
          </a:p>
          <a:p>
            <a:pPr marL="169863" indent="-169863">
              <a:buFont typeface="Arial" panose="020B0604020202020204" pitchFamily="34" charset="0"/>
              <a:buChar char="•"/>
            </a:pPr>
            <a:r>
              <a:rPr lang="sv-SE" sz="1400">
                <a:solidFill>
                  <a:srgbClr val="003399"/>
                </a:solidFill>
              </a:rPr>
              <a:t>Kampanjens syften och mål</a:t>
            </a:r>
          </a:p>
          <a:p>
            <a:pPr marL="169863" indent="-169863">
              <a:buFont typeface="Arial" panose="020B0604020202020204" pitchFamily="34" charset="0"/>
              <a:buChar char="•"/>
            </a:pPr>
            <a:r>
              <a:rPr lang="sv-SE" sz="1400">
                <a:solidFill>
                  <a:srgbClr val="003399"/>
                </a:solidFill>
              </a:rPr>
              <a:t>Vem riktar sig kampanjen till?</a:t>
            </a:r>
          </a:p>
        </p:txBody>
      </p:sp>
      <p:sp>
        <p:nvSpPr>
          <p:cNvPr id="40" name="Rectangle 39">
            <a:extLst>
              <a:ext uri="{FF2B5EF4-FFF2-40B4-BE49-F238E27FC236}">
                <a16:creationId xmlns:a16="http://schemas.microsoft.com/office/drawing/2014/main" id="{01B6424F-F4D0-DCE0-D6C7-3132CBD849E2}"/>
              </a:ext>
              <a:ext uri="{C183D7F6-B498-43B3-948B-1728B52AA6E4}">
                <adec:decorative xmlns:adec="http://schemas.microsoft.com/office/drawing/2017/decorative" val="1"/>
              </a:ext>
            </a:extLst>
          </p:cNvPr>
          <p:cNvSpPr/>
          <p:nvPr/>
        </p:nvSpPr>
        <p:spPr>
          <a:xfrm>
            <a:off x="5667427" y="2812977"/>
            <a:ext cx="5634977" cy="1633517"/>
          </a:xfrm>
          <a:prstGeom prst="rect">
            <a:avLst/>
          </a:prstGeom>
          <a:solidFill>
            <a:schemeClr val="lt1">
              <a:hueOff val="0"/>
              <a:satOff val="0"/>
              <a:lumOff val="0"/>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200"/>
          </a:p>
        </p:txBody>
      </p:sp>
      <p:sp>
        <p:nvSpPr>
          <p:cNvPr id="42" name="Rectangle: Rounded Corners 41">
            <a:extLst>
              <a:ext uri="{FF2B5EF4-FFF2-40B4-BE49-F238E27FC236}">
                <a16:creationId xmlns:a16="http://schemas.microsoft.com/office/drawing/2014/main" id="{D06124C7-8380-8747-0F0D-C7E8B15E4E95}"/>
              </a:ext>
              <a:ext uri="{C183D7F6-B498-43B3-948B-1728B52AA6E4}">
                <adec:decorative xmlns:adec="http://schemas.microsoft.com/office/drawing/2017/decorative" val="1"/>
              </a:ext>
            </a:extLst>
          </p:cNvPr>
          <p:cNvSpPr/>
          <p:nvPr/>
        </p:nvSpPr>
        <p:spPr>
          <a:xfrm>
            <a:off x="5805623" y="2644736"/>
            <a:ext cx="5252232" cy="370957"/>
          </a:xfrm>
          <a:prstGeom prst="roundRect">
            <a:avLst/>
          </a:prstGeom>
          <a:solidFill>
            <a:srgbClr val="DCE1FF"/>
          </a:solidFill>
        </p:spPr>
        <p:style>
          <a:lnRef idx="2">
            <a:schemeClr val="lt1">
              <a:hueOff val="0"/>
              <a:satOff val="0"/>
              <a:lumOff val="0"/>
              <a:alphaOff val="0"/>
            </a:schemeClr>
          </a:lnRef>
          <a:fillRef idx="1">
            <a:schemeClr val="accent2">
              <a:shade val="80000"/>
              <a:hueOff val="290657"/>
              <a:satOff val="-43244"/>
              <a:lumOff val="30492"/>
              <a:alphaOff val="0"/>
            </a:schemeClr>
          </a:fillRef>
          <a:effectRef idx="0">
            <a:schemeClr val="accent2">
              <a:shade val="80000"/>
              <a:hueOff val="290657"/>
              <a:satOff val="-43244"/>
              <a:lumOff val="30492"/>
              <a:alphaOff val="0"/>
            </a:schemeClr>
          </a:effectRef>
          <a:fontRef idx="minor">
            <a:schemeClr val="lt1"/>
          </a:fontRef>
        </p:style>
        <p:txBody>
          <a:bodyPr/>
          <a:lstStyle/>
          <a:p>
            <a:endParaRPr lang="en-GB" sz="1200"/>
          </a:p>
        </p:txBody>
      </p:sp>
      <p:sp>
        <p:nvSpPr>
          <p:cNvPr id="43" name="Rectangle: Rounded Corners 12">
            <a:extLst>
              <a:ext uri="{FF2B5EF4-FFF2-40B4-BE49-F238E27FC236}">
                <a16:creationId xmlns:a16="http://schemas.microsoft.com/office/drawing/2014/main" id="{D42E9689-5C1F-0882-7CBB-3B2D7835F7D8}"/>
              </a:ext>
            </a:extLst>
          </p:cNvPr>
          <p:cNvSpPr txBox="1"/>
          <p:nvPr/>
        </p:nvSpPr>
        <p:spPr>
          <a:xfrm>
            <a:off x="5826208" y="2662845"/>
            <a:ext cx="4793396" cy="4000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91440" numCol="1" spcCol="1270" anchor="ctr" anchorCtr="0">
            <a:noAutofit/>
          </a:bodyPr>
          <a:lstStyle>
            <a:defPPr>
              <a:defRPr lang="en-US"/>
            </a:defPPr>
            <a:lvl1pPr>
              <a:defRPr sz="1200" b="0">
                <a:solidFill>
                  <a:srgbClr val="003399"/>
                </a:solidFill>
              </a:defRPr>
            </a:lvl1pPr>
          </a:lstStyle>
          <a:p>
            <a:r>
              <a:rPr lang="sv-SE" sz="1600"/>
              <a:t>En handlingsplan med fem prioriterade områden</a:t>
            </a:r>
          </a:p>
        </p:txBody>
      </p:sp>
      <p:sp>
        <p:nvSpPr>
          <p:cNvPr id="39" name="TextBox 38">
            <a:extLst>
              <a:ext uri="{FF2B5EF4-FFF2-40B4-BE49-F238E27FC236}">
                <a16:creationId xmlns:a16="http://schemas.microsoft.com/office/drawing/2014/main" id="{D6A61F21-4BB5-33F3-14AD-E9F9AED5903C}"/>
              </a:ext>
            </a:extLst>
          </p:cNvPr>
          <p:cNvSpPr txBox="1"/>
          <p:nvPr/>
        </p:nvSpPr>
        <p:spPr>
          <a:xfrm>
            <a:off x="5804714" y="3075394"/>
            <a:ext cx="5416961" cy="1169551"/>
          </a:xfrm>
          <a:prstGeom prst="rect">
            <a:avLst/>
          </a:prstGeom>
          <a:noFill/>
        </p:spPr>
        <p:txBody>
          <a:bodyPr wrap="square" rtlCol="0">
            <a:spAutoFit/>
          </a:bodyPr>
          <a:lstStyle/>
          <a:p>
            <a:pPr marL="169863" indent="-169863">
              <a:buFont typeface="Arial" panose="020B0604020202020204" pitchFamily="34" charset="0"/>
              <a:buChar char="•"/>
            </a:pPr>
            <a:r>
              <a:rPr lang="sv-SE" sz="1400">
                <a:solidFill>
                  <a:srgbClr val="003399"/>
                </a:solidFill>
              </a:rPr>
              <a:t>Bedömning och hantering av psykosociala risker</a:t>
            </a:r>
          </a:p>
          <a:p>
            <a:pPr marL="169863" indent="-169863">
              <a:buFont typeface="Arial" panose="020B0604020202020204" pitchFamily="34" charset="0"/>
              <a:buChar char="•"/>
            </a:pPr>
            <a:r>
              <a:rPr lang="sv-SE" sz="1400">
                <a:solidFill>
                  <a:srgbClr val="003399"/>
                </a:solidFill>
              </a:rPr>
              <a:t>Trakasserier, sexuella trakasserier och våld</a:t>
            </a:r>
          </a:p>
          <a:p>
            <a:pPr marL="169863" indent="-169863">
              <a:buFont typeface="Arial" panose="020B0604020202020204" pitchFamily="34" charset="0"/>
              <a:buChar char="•"/>
            </a:pPr>
            <a:r>
              <a:rPr lang="sv-SE" sz="1400">
                <a:solidFill>
                  <a:srgbClr val="003399"/>
                </a:solidFill>
              </a:rPr>
              <a:t>Fysiska risker och psykisk hälsa</a:t>
            </a:r>
          </a:p>
          <a:p>
            <a:pPr marL="169863" indent="-169863">
              <a:buFont typeface="Arial" panose="020B0604020202020204" pitchFamily="34" charset="0"/>
              <a:buChar char="•"/>
            </a:pPr>
            <a:r>
              <a:rPr lang="sv-SE" sz="1400">
                <a:solidFill>
                  <a:srgbClr val="003399"/>
                </a:solidFill>
              </a:rPr>
              <a:t>Psykosociala risker inom vård- och omsorgssektorn</a:t>
            </a:r>
          </a:p>
          <a:p>
            <a:pPr marL="169863" indent="-169863">
              <a:buFont typeface="Arial" panose="020B0604020202020204" pitchFamily="34" charset="0"/>
              <a:buChar char="•"/>
            </a:pPr>
            <a:r>
              <a:rPr lang="sv-SE" sz="1400">
                <a:solidFill>
                  <a:srgbClr val="003399"/>
                </a:solidFill>
              </a:rPr>
              <a:t>Främjande av psykisk hälsa på arbetsplatsen</a:t>
            </a:r>
          </a:p>
        </p:txBody>
      </p:sp>
      <p:sp>
        <p:nvSpPr>
          <p:cNvPr id="47" name="Rectangle 46">
            <a:extLst>
              <a:ext uri="{FF2B5EF4-FFF2-40B4-BE49-F238E27FC236}">
                <a16:creationId xmlns:a16="http://schemas.microsoft.com/office/drawing/2014/main" id="{5F2DE310-38D7-585F-D622-7027522F2AC1}"/>
              </a:ext>
              <a:ext uri="{C183D7F6-B498-43B3-948B-1728B52AA6E4}">
                <adec:decorative xmlns:adec="http://schemas.microsoft.com/office/drawing/2017/decorative" val="1"/>
              </a:ext>
            </a:extLst>
          </p:cNvPr>
          <p:cNvSpPr/>
          <p:nvPr/>
        </p:nvSpPr>
        <p:spPr>
          <a:xfrm>
            <a:off x="725884" y="4716910"/>
            <a:ext cx="4767254" cy="1525898"/>
          </a:xfrm>
          <a:prstGeom prst="rect">
            <a:avLst/>
          </a:prstGeom>
          <a:solidFill>
            <a:schemeClr val="lt1">
              <a:hueOff val="0"/>
              <a:satOff val="0"/>
              <a:lumOff val="0"/>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200"/>
          </a:p>
        </p:txBody>
      </p:sp>
      <p:sp>
        <p:nvSpPr>
          <p:cNvPr id="49" name="Rectangle: Rounded Corners 48">
            <a:extLst>
              <a:ext uri="{FF2B5EF4-FFF2-40B4-BE49-F238E27FC236}">
                <a16:creationId xmlns:a16="http://schemas.microsoft.com/office/drawing/2014/main" id="{7EBC6C43-18BD-396C-936E-60060E29FF44}"/>
              </a:ext>
              <a:ext uri="{C183D7F6-B498-43B3-948B-1728B52AA6E4}">
                <adec:decorative xmlns:adec="http://schemas.microsoft.com/office/drawing/2017/decorative" val="1"/>
              </a:ext>
            </a:extLst>
          </p:cNvPr>
          <p:cNvSpPr/>
          <p:nvPr/>
        </p:nvSpPr>
        <p:spPr>
          <a:xfrm>
            <a:off x="864080" y="4544479"/>
            <a:ext cx="4331279" cy="370957"/>
          </a:xfrm>
          <a:prstGeom prst="roundRect">
            <a:avLst/>
          </a:prstGeom>
          <a:solidFill>
            <a:srgbClr val="003399"/>
          </a:solidFill>
        </p:spPr>
        <p:style>
          <a:lnRef idx="2">
            <a:schemeClr val="lt1">
              <a:hueOff val="0"/>
              <a:satOff val="0"/>
              <a:lumOff val="0"/>
              <a:alphaOff val="0"/>
            </a:schemeClr>
          </a:lnRef>
          <a:fillRef idx="1">
            <a:schemeClr val="accent2">
              <a:shade val="80000"/>
              <a:hueOff val="348788"/>
              <a:satOff val="-51893"/>
              <a:lumOff val="36590"/>
              <a:alphaOff val="0"/>
            </a:schemeClr>
          </a:fillRef>
          <a:effectRef idx="0">
            <a:schemeClr val="accent2">
              <a:shade val="80000"/>
              <a:hueOff val="348788"/>
              <a:satOff val="-51893"/>
              <a:lumOff val="36590"/>
              <a:alphaOff val="0"/>
            </a:schemeClr>
          </a:effectRef>
          <a:fontRef idx="minor">
            <a:schemeClr val="lt1"/>
          </a:fontRef>
        </p:style>
        <p:txBody>
          <a:bodyPr/>
          <a:lstStyle/>
          <a:p>
            <a:endParaRPr lang="en-GB" sz="1200"/>
          </a:p>
        </p:txBody>
      </p:sp>
      <p:sp>
        <p:nvSpPr>
          <p:cNvPr id="50" name="Rectangle: Rounded Corners 14">
            <a:extLst>
              <a:ext uri="{FF2B5EF4-FFF2-40B4-BE49-F238E27FC236}">
                <a16:creationId xmlns:a16="http://schemas.microsoft.com/office/drawing/2014/main" id="{863FAD76-E4A9-C6C2-16DF-08003F2A8FF7}"/>
              </a:ext>
            </a:extLst>
          </p:cNvPr>
          <p:cNvSpPr txBox="1"/>
          <p:nvPr/>
        </p:nvSpPr>
        <p:spPr>
          <a:xfrm>
            <a:off x="881855" y="4562588"/>
            <a:ext cx="3676498" cy="33473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defPPr>
              <a:defRPr lang="en-US"/>
            </a:defPPr>
            <a:lvl1pPr>
              <a:defRPr sz="1400" b="0"/>
            </a:lvl1pPr>
          </a:lstStyle>
          <a:p>
            <a:r>
              <a:rPr lang="sv-SE" sz="1600">
                <a:solidFill>
                  <a:schemeClr val="bg1"/>
                </a:solidFill>
              </a:rPr>
              <a:t>Deltagande i kampanjen</a:t>
            </a:r>
          </a:p>
        </p:txBody>
      </p:sp>
      <p:sp>
        <p:nvSpPr>
          <p:cNvPr id="46" name="TextBox 45">
            <a:extLst>
              <a:ext uri="{FF2B5EF4-FFF2-40B4-BE49-F238E27FC236}">
                <a16:creationId xmlns:a16="http://schemas.microsoft.com/office/drawing/2014/main" id="{D68BF147-1544-3048-5943-4AF3FAE4E94E}"/>
              </a:ext>
            </a:extLst>
          </p:cNvPr>
          <p:cNvSpPr txBox="1"/>
          <p:nvPr/>
        </p:nvSpPr>
        <p:spPr>
          <a:xfrm>
            <a:off x="886924" y="4932848"/>
            <a:ext cx="4331279" cy="1169551"/>
          </a:xfrm>
          <a:prstGeom prst="rect">
            <a:avLst/>
          </a:prstGeom>
          <a:noFill/>
        </p:spPr>
        <p:txBody>
          <a:bodyPr wrap="square" rtlCol="0">
            <a:spAutoFit/>
          </a:bodyPr>
          <a:lstStyle/>
          <a:p>
            <a:pPr marL="169863" indent="-169863">
              <a:buFont typeface="Arial" panose="020B0604020202020204" pitchFamily="34" charset="0"/>
              <a:buChar char="•"/>
            </a:pPr>
            <a:r>
              <a:rPr lang="sv-SE" sz="1400">
                <a:solidFill>
                  <a:srgbClr val="003399"/>
                </a:solidFill>
              </a:rPr>
              <a:t>EU-Oshas nätverk</a:t>
            </a:r>
          </a:p>
          <a:p>
            <a:pPr marL="169863" indent="-169863">
              <a:buFont typeface="Arial" panose="020B0604020202020204" pitchFamily="34" charset="0"/>
              <a:buChar char="•"/>
            </a:pPr>
            <a:r>
              <a:rPr lang="sv-SE" sz="1400">
                <a:solidFill>
                  <a:srgbClr val="003399"/>
                </a:solidFill>
              </a:rPr>
              <a:t>Kampanjresurser</a:t>
            </a:r>
          </a:p>
          <a:p>
            <a:pPr marL="169863" indent="-169863">
              <a:buFont typeface="Arial" panose="020B0604020202020204" pitchFamily="34" charset="0"/>
              <a:buChar char="•"/>
            </a:pPr>
            <a:r>
              <a:rPr lang="sv-SE" sz="1400">
                <a:solidFill>
                  <a:srgbClr val="003399"/>
                </a:solidFill>
              </a:rPr>
              <a:t>Verktygslåda och digital marknadsföring</a:t>
            </a:r>
          </a:p>
          <a:p>
            <a:pPr marL="169863" indent="-169863">
              <a:buFont typeface="Arial" panose="020B0604020202020204" pitchFamily="34" charset="0"/>
              <a:buChar char="•"/>
            </a:pPr>
            <a:r>
              <a:rPr lang="sv-SE" sz="1400">
                <a:solidFill>
                  <a:srgbClr val="003399"/>
                </a:solidFill>
              </a:rPr>
              <a:t>Hur du kan delta i kampanjen</a:t>
            </a:r>
          </a:p>
          <a:p>
            <a:pPr marL="169863" indent="-169863">
              <a:buFont typeface="Arial" panose="020B0604020202020204" pitchFamily="34" charset="0"/>
              <a:buChar char="•"/>
            </a:pPr>
            <a:r>
              <a:rPr lang="sv-SE" sz="1400">
                <a:solidFill>
                  <a:srgbClr val="003399"/>
                </a:solidFill>
              </a:rPr>
              <a:t>Håll dig informerad om kampanjen</a:t>
            </a:r>
          </a:p>
        </p:txBody>
      </p:sp>
    </p:spTree>
    <p:extLst>
      <p:ext uri="{BB962C8B-B14F-4D97-AF65-F5344CB8AC3E}">
        <p14:creationId xmlns:p14="http://schemas.microsoft.com/office/powerpoint/2010/main" val="3914029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476B4-2154-C1CD-6056-5EC8C50BA72D}"/>
              </a:ext>
            </a:extLst>
          </p:cNvPr>
          <p:cNvSpPr>
            <a:spLocks noGrp="1"/>
          </p:cNvSpPr>
          <p:nvPr>
            <p:ph type="title"/>
          </p:nvPr>
        </p:nvSpPr>
        <p:spPr/>
        <p:txBody>
          <a:bodyPr/>
          <a:lstStyle/>
          <a:p>
            <a:r>
              <a:rPr lang="sv-SE"/>
              <a:t>Den övergripande bilden: hur den psykiska hälsan påverkar vardag och arbete </a:t>
            </a:r>
          </a:p>
        </p:txBody>
      </p:sp>
      <p:pic>
        <p:nvPicPr>
          <p:cNvPr id="6" name="Picture 5">
            <a:extLst>
              <a:ext uri="{FF2B5EF4-FFF2-40B4-BE49-F238E27FC236}">
                <a16:creationId xmlns:a16="http://schemas.microsoft.com/office/drawing/2014/main" id="{4A464B1F-EE39-B4A3-E800-20E0EE30369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3874" y="1923060"/>
            <a:ext cx="2062030" cy="2339507"/>
          </a:xfrm>
          <a:prstGeom prst="rect">
            <a:avLst/>
          </a:prstGeom>
        </p:spPr>
      </p:pic>
      <p:sp>
        <p:nvSpPr>
          <p:cNvPr id="5" name="Speech Bubble: Rectangle 5">
            <a:extLst>
              <a:ext uri="{FF2B5EF4-FFF2-40B4-BE49-F238E27FC236}">
                <a16:creationId xmlns:a16="http://schemas.microsoft.com/office/drawing/2014/main" id="{7AE505FB-50ED-6148-4A89-3427126BCE9C}"/>
              </a:ext>
            </a:extLst>
          </p:cNvPr>
          <p:cNvSpPr/>
          <p:nvPr/>
        </p:nvSpPr>
        <p:spPr>
          <a:xfrm>
            <a:off x="2906915" y="1684421"/>
            <a:ext cx="8003084" cy="744380"/>
          </a:xfrm>
          <a:custGeom>
            <a:avLst/>
            <a:gdLst>
              <a:gd name="csX0" fmla="*/ 0 w 5727562"/>
              <a:gd name="csY0" fmla="*/ 0 h 741987"/>
              <a:gd name="csX1" fmla="*/ 954594 w 5727562"/>
              <a:gd name="csY1" fmla="*/ 0 h 741987"/>
              <a:gd name="csX2" fmla="*/ 954594 w 5727562"/>
              <a:gd name="csY2" fmla="*/ 0 h 741987"/>
              <a:gd name="csX3" fmla="*/ 2386484 w 5727562"/>
              <a:gd name="csY3" fmla="*/ 0 h 741987"/>
              <a:gd name="csX4" fmla="*/ 5727562 w 5727562"/>
              <a:gd name="csY4" fmla="*/ 0 h 741987"/>
              <a:gd name="csX5" fmla="*/ 5727562 w 5727562"/>
              <a:gd name="csY5" fmla="*/ 432826 h 741987"/>
              <a:gd name="csX6" fmla="*/ 5727562 w 5727562"/>
              <a:gd name="csY6" fmla="*/ 432826 h 741987"/>
              <a:gd name="csX7" fmla="*/ 5727562 w 5727562"/>
              <a:gd name="csY7" fmla="*/ 618323 h 741987"/>
              <a:gd name="csX8" fmla="*/ 5727562 w 5727562"/>
              <a:gd name="csY8" fmla="*/ 741987 h 741987"/>
              <a:gd name="csX9" fmla="*/ 2386484 w 5727562"/>
              <a:gd name="csY9" fmla="*/ 741987 h 741987"/>
              <a:gd name="csX10" fmla="*/ 954594 w 5727562"/>
              <a:gd name="csY10" fmla="*/ 741987 h 741987"/>
              <a:gd name="csX11" fmla="*/ 954594 w 5727562"/>
              <a:gd name="csY11" fmla="*/ 741987 h 741987"/>
              <a:gd name="csX12" fmla="*/ 0 w 5727562"/>
              <a:gd name="csY12" fmla="*/ 741987 h 741987"/>
              <a:gd name="csX13" fmla="*/ 0 w 5727562"/>
              <a:gd name="csY13" fmla="*/ 618323 h 741987"/>
              <a:gd name="csX14" fmla="*/ -274751 w 5727562"/>
              <a:gd name="csY14" fmla="*/ 668686 h 741987"/>
              <a:gd name="csX15" fmla="*/ 0 w 5727562"/>
              <a:gd name="csY15" fmla="*/ 432826 h 741987"/>
              <a:gd name="csX16" fmla="*/ 0 w 5727562"/>
              <a:gd name="csY16" fmla="*/ 0 h 741987"/>
              <a:gd name="csX0" fmla="*/ 274751 w 6002313"/>
              <a:gd name="csY0" fmla="*/ 0 h 741987"/>
              <a:gd name="csX1" fmla="*/ 1229345 w 6002313"/>
              <a:gd name="csY1" fmla="*/ 0 h 741987"/>
              <a:gd name="csX2" fmla="*/ 1229345 w 6002313"/>
              <a:gd name="csY2" fmla="*/ 0 h 741987"/>
              <a:gd name="csX3" fmla="*/ 2661235 w 6002313"/>
              <a:gd name="csY3" fmla="*/ 0 h 741987"/>
              <a:gd name="csX4" fmla="*/ 6002313 w 6002313"/>
              <a:gd name="csY4" fmla="*/ 0 h 741987"/>
              <a:gd name="csX5" fmla="*/ 6002313 w 6002313"/>
              <a:gd name="csY5" fmla="*/ 432826 h 741987"/>
              <a:gd name="csX6" fmla="*/ 6002313 w 6002313"/>
              <a:gd name="csY6" fmla="*/ 432826 h 741987"/>
              <a:gd name="csX7" fmla="*/ 6002313 w 6002313"/>
              <a:gd name="csY7" fmla="*/ 618323 h 741987"/>
              <a:gd name="csX8" fmla="*/ 6002313 w 6002313"/>
              <a:gd name="csY8" fmla="*/ 741987 h 741987"/>
              <a:gd name="csX9" fmla="*/ 2661235 w 6002313"/>
              <a:gd name="csY9" fmla="*/ 741987 h 741987"/>
              <a:gd name="csX10" fmla="*/ 1229345 w 6002313"/>
              <a:gd name="csY10" fmla="*/ 741987 h 741987"/>
              <a:gd name="csX11" fmla="*/ 1229345 w 6002313"/>
              <a:gd name="csY11" fmla="*/ 741987 h 741987"/>
              <a:gd name="csX12" fmla="*/ 274751 w 6002313"/>
              <a:gd name="csY12" fmla="*/ 741987 h 741987"/>
              <a:gd name="csX13" fmla="*/ 274751 w 6002313"/>
              <a:gd name="csY13" fmla="*/ 618323 h 741987"/>
              <a:gd name="csX14" fmla="*/ 0 w 6002313"/>
              <a:gd name="csY14" fmla="*/ 668686 h 741987"/>
              <a:gd name="csX15" fmla="*/ 274751 w 6002313"/>
              <a:gd name="csY15" fmla="*/ 280426 h 741987"/>
              <a:gd name="csX16" fmla="*/ 274751 w 6002313"/>
              <a:gd name="csY16" fmla="*/ 0 h 7419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6002313" h="741987">
                <a:moveTo>
                  <a:pt x="274751" y="0"/>
                </a:moveTo>
                <a:lnTo>
                  <a:pt x="1229345" y="0"/>
                </a:lnTo>
                <a:lnTo>
                  <a:pt x="1229345" y="0"/>
                </a:lnTo>
                <a:lnTo>
                  <a:pt x="2661235" y="0"/>
                </a:lnTo>
                <a:lnTo>
                  <a:pt x="6002313" y="0"/>
                </a:lnTo>
                <a:lnTo>
                  <a:pt x="6002313" y="432826"/>
                </a:lnTo>
                <a:lnTo>
                  <a:pt x="6002313" y="432826"/>
                </a:lnTo>
                <a:lnTo>
                  <a:pt x="6002313" y="618323"/>
                </a:lnTo>
                <a:lnTo>
                  <a:pt x="6002313" y="741987"/>
                </a:lnTo>
                <a:lnTo>
                  <a:pt x="2661235" y="741987"/>
                </a:lnTo>
                <a:lnTo>
                  <a:pt x="1229345" y="741987"/>
                </a:lnTo>
                <a:lnTo>
                  <a:pt x="1229345" y="741987"/>
                </a:lnTo>
                <a:lnTo>
                  <a:pt x="274751" y="741987"/>
                </a:lnTo>
                <a:lnTo>
                  <a:pt x="274751" y="618323"/>
                </a:lnTo>
                <a:lnTo>
                  <a:pt x="0" y="668686"/>
                </a:lnTo>
                <a:lnTo>
                  <a:pt x="274751" y="280426"/>
                </a:lnTo>
                <a:lnTo>
                  <a:pt x="274751" y="0"/>
                </a:lnTo>
                <a:close/>
              </a:path>
            </a:pathLst>
          </a:cu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731520" rtlCol="0" anchor="ctr"/>
          <a:lstStyle/>
          <a:p>
            <a:pPr lvl="0"/>
            <a:r>
              <a:rPr lang="sv-SE" sz="2000" b="1">
                <a:solidFill>
                  <a:schemeClr val="tx2"/>
                </a:solidFill>
              </a:rPr>
              <a:t>Den psykiska hälsan påverkas starkt av vår vardag, inte minst av vårt arbete!</a:t>
            </a:r>
          </a:p>
        </p:txBody>
      </p:sp>
      <p:sp>
        <p:nvSpPr>
          <p:cNvPr id="4" name="Content Placeholder 2">
            <a:extLst>
              <a:ext uri="{FF2B5EF4-FFF2-40B4-BE49-F238E27FC236}">
                <a16:creationId xmlns:a16="http://schemas.microsoft.com/office/drawing/2014/main" id="{712E9181-8079-E827-80EB-F819444B4416}"/>
              </a:ext>
            </a:extLst>
          </p:cNvPr>
          <p:cNvSpPr txBox="1">
            <a:spLocks/>
          </p:cNvSpPr>
          <p:nvPr/>
        </p:nvSpPr>
        <p:spPr>
          <a:xfrm>
            <a:off x="3272256" y="2670101"/>
            <a:ext cx="7637744" cy="3309358"/>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sv-SE"/>
              <a:t>Arbetet kan stärka den psykiska hälsan </a:t>
            </a:r>
            <a:r>
              <a:rPr lang="sv-SE" b="0"/>
              <a:t>genom att skapa mening och struktur samt bidra till social samvaro –</a:t>
            </a:r>
            <a:r>
              <a:rPr lang="sv-SE"/>
              <a:t>under förutsättning</a:t>
            </a:r>
            <a:r>
              <a:rPr lang="sv-SE" b="0"/>
              <a:t> </a:t>
            </a:r>
            <a:r>
              <a:rPr lang="sv-SE"/>
              <a:t>att arbetet är organiserat på ett väl avvägt sätt</a:t>
            </a:r>
            <a:r>
              <a:rPr lang="sv-SE" b="0"/>
              <a:t> och </a:t>
            </a:r>
            <a:r>
              <a:rPr lang="sv-SE"/>
              <a:t>organisationskulturen är stödjande</a:t>
            </a:r>
            <a:r>
              <a:rPr lang="sv-SE" b="0"/>
              <a:t>.</a:t>
            </a:r>
          </a:p>
          <a:p>
            <a:pPr marL="233363" indent="-233363">
              <a:spcAft>
                <a:spcPts val="600"/>
              </a:spcAft>
            </a:pPr>
            <a:r>
              <a:rPr lang="sv-SE"/>
              <a:t>Psykosociala riskfaktorer på arbetsplatsen</a:t>
            </a:r>
            <a:r>
              <a:rPr lang="sv-SE" b="0"/>
              <a:t>, såsom motstridiga krav, trakasserier eller en konstant hög arbetsbelastning, kan undergräva de positiva effekterna. </a:t>
            </a:r>
          </a:p>
          <a:p>
            <a:pPr marL="233363" indent="-233363">
              <a:spcAft>
                <a:spcPts val="600"/>
              </a:spcAft>
            </a:pPr>
            <a:r>
              <a:rPr lang="sv-SE"/>
              <a:t>Om</a:t>
            </a:r>
            <a:r>
              <a:rPr lang="sv-SE" b="0"/>
              <a:t> inte denna typ av risker identifieras, hanteras  och </a:t>
            </a:r>
            <a:r>
              <a:rPr lang="sv-SE"/>
              <a:t>förebyggs</a:t>
            </a:r>
            <a:r>
              <a:rPr lang="sv-SE" b="0"/>
              <a:t> kan de orsaka en rad </a:t>
            </a:r>
            <a:r>
              <a:rPr lang="sv-SE"/>
              <a:t>allvarliga</a:t>
            </a:r>
            <a:r>
              <a:rPr lang="sv-SE" b="0"/>
              <a:t> hälsoproblem, såsom utbrändhet, depression, ångest osv. </a:t>
            </a:r>
          </a:p>
        </p:txBody>
      </p:sp>
    </p:spTree>
    <p:extLst>
      <p:ext uri="{BB962C8B-B14F-4D97-AF65-F5344CB8AC3E}">
        <p14:creationId xmlns:p14="http://schemas.microsoft.com/office/powerpoint/2010/main" val="975932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DE0424F-6E04-3554-5CEE-4B2CA78AC27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8131" y="2685413"/>
            <a:ext cx="3236976" cy="1901952"/>
          </a:xfrm>
          <a:prstGeom prst="rect">
            <a:avLst/>
          </a:prstGeom>
        </p:spPr>
      </p:pic>
      <p:sp>
        <p:nvSpPr>
          <p:cNvPr id="2" name="Title 1">
            <a:extLst>
              <a:ext uri="{FF2B5EF4-FFF2-40B4-BE49-F238E27FC236}">
                <a16:creationId xmlns:a16="http://schemas.microsoft.com/office/drawing/2014/main" id="{4E543452-7C4E-52BA-11FF-DA54F4541831}"/>
              </a:ext>
            </a:extLst>
          </p:cNvPr>
          <p:cNvSpPr>
            <a:spLocks noGrp="1"/>
          </p:cNvSpPr>
          <p:nvPr>
            <p:ph type="title"/>
          </p:nvPr>
        </p:nvSpPr>
        <p:spPr/>
        <p:txBody>
          <a:bodyPr/>
          <a:lstStyle/>
          <a:p>
            <a:r>
              <a:rPr lang="sv-SE"/>
              <a:t>Den övergripande </a:t>
            </a:r>
            <a:r>
              <a:rPr lang="sv-SE">
                <a:solidFill>
                  <a:srgbClr val="003399"/>
                </a:solidFill>
              </a:rPr>
              <a:t>bilden: </a:t>
            </a:r>
            <a:r>
              <a:rPr lang="sv-SE"/>
              <a:t>vad står på spel?</a:t>
            </a:r>
          </a:p>
        </p:txBody>
      </p:sp>
      <p:sp>
        <p:nvSpPr>
          <p:cNvPr id="5" name="Speech Bubble: Rectangle 6">
            <a:extLst>
              <a:ext uri="{FF2B5EF4-FFF2-40B4-BE49-F238E27FC236}">
                <a16:creationId xmlns:a16="http://schemas.microsoft.com/office/drawing/2014/main" id="{EC1C5D48-D0FF-59D4-6722-C3A607640121}"/>
              </a:ext>
            </a:extLst>
          </p:cNvPr>
          <p:cNvSpPr/>
          <p:nvPr/>
        </p:nvSpPr>
        <p:spPr>
          <a:xfrm>
            <a:off x="797344" y="1846216"/>
            <a:ext cx="10401598" cy="1056009"/>
          </a:xfrm>
          <a:custGeom>
            <a:avLst/>
            <a:gdLst>
              <a:gd name="csX0" fmla="*/ 0 w 10326063"/>
              <a:gd name="csY0" fmla="*/ 0 h 847001"/>
              <a:gd name="csX1" fmla="*/ 1721011 w 10326063"/>
              <a:gd name="csY1" fmla="*/ 0 h 847001"/>
              <a:gd name="csX2" fmla="*/ 1721011 w 10326063"/>
              <a:gd name="csY2" fmla="*/ 0 h 847001"/>
              <a:gd name="csX3" fmla="*/ 4302526 w 10326063"/>
              <a:gd name="csY3" fmla="*/ 0 h 847001"/>
              <a:gd name="csX4" fmla="*/ 10326063 w 10326063"/>
              <a:gd name="csY4" fmla="*/ 0 h 847001"/>
              <a:gd name="csX5" fmla="*/ 10326063 w 10326063"/>
              <a:gd name="csY5" fmla="*/ 494084 h 847001"/>
              <a:gd name="csX6" fmla="*/ 10326063 w 10326063"/>
              <a:gd name="csY6" fmla="*/ 494084 h 847001"/>
              <a:gd name="csX7" fmla="*/ 10326063 w 10326063"/>
              <a:gd name="csY7" fmla="*/ 705834 h 847001"/>
              <a:gd name="csX8" fmla="*/ 10326063 w 10326063"/>
              <a:gd name="csY8" fmla="*/ 847001 h 847001"/>
              <a:gd name="csX9" fmla="*/ 4302526 w 10326063"/>
              <a:gd name="csY9" fmla="*/ 847001 h 847001"/>
              <a:gd name="csX10" fmla="*/ 2714515 w 10326063"/>
              <a:gd name="csY10" fmla="*/ 1169183 h 847001"/>
              <a:gd name="csX11" fmla="*/ 1721011 w 10326063"/>
              <a:gd name="csY11" fmla="*/ 847001 h 847001"/>
              <a:gd name="csX12" fmla="*/ 0 w 10326063"/>
              <a:gd name="csY12" fmla="*/ 847001 h 847001"/>
              <a:gd name="csX13" fmla="*/ 0 w 10326063"/>
              <a:gd name="csY13" fmla="*/ 705834 h 847001"/>
              <a:gd name="csX14" fmla="*/ 0 w 10326063"/>
              <a:gd name="csY14" fmla="*/ 494084 h 847001"/>
              <a:gd name="csX15" fmla="*/ 0 w 10326063"/>
              <a:gd name="csY15" fmla="*/ 494084 h 847001"/>
              <a:gd name="csX16" fmla="*/ 0 w 10326063"/>
              <a:gd name="csY16" fmla="*/ 0 h 847001"/>
              <a:gd name="csX0" fmla="*/ 0 w 10326063"/>
              <a:gd name="csY0" fmla="*/ 0 h 1169183"/>
              <a:gd name="csX1" fmla="*/ 1721011 w 10326063"/>
              <a:gd name="csY1" fmla="*/ 0 h 1169183"/>
              <a:gd name="csX2" fmla="*/ 1721011 w 10326063"/>
              <a:gd name="csY2" fmla="*/ 0 h 1169183"/>
              <a:gd name="csX3" fmla="*/ 4302526 w 10326063"/>
              <a:gd name="csY3" fmla="*/ 0 h 1169183"/>
              <a:gd name="csX4" fmla="*/ 10326063 w 10326063"/>
              <a:gd name="csY4" fmla="*/ 0 h 1169183"/>
              <a:gd name="csX5" fmla="*/ 10326063 w 10326063"/>
              <a:gd name="csY5" fmla="*/ 494084 h 1169183"/>
              <a:gd name="csX6" fmla="*/ 10326063 w 10326063"/>
              <a:gd name="csY6" fmla="*/ 494084 h 1169183"/>
              <a:gd name="csX7" fmla="*/ 10326063 w 10326063"/>
              <a:gd name="csY7" fmla="*/ 705834 h 1169183"/>
              <a:gd name="csX8" fmla="*/ 10326063 w 10326063"/>
              <a:gd name="csY8" fmla="*/ 847001 h 1169183"/>
              <a:gd name="csX9" fmla="*/ 2743692 w 10326063"/>
              <a:gd name="csY9" fmla="*/ 864418 h 1169183"/>
              <a:gd name="csX10" fmla="*/ 2714515 w 10326063"/>
              <a:gd name="csY10" fmla="*/ 1169183 h 1169183"/>
              <a:gd name="csX11" fmla="*/ 1721011 w 10326063"/>
              <a:gd name="csY11" fmla="*/ 847001 h 1169183"/>
              <a:gd name="csX12" fmla="*/ 0 w 10326063"/>
              <a:gd name="csY12" fmla="*/ 847001 h 1169183"/>
              <a:gd name="csX13" fmla="*/ 0 w 10326063"/>
              <a:gd name="csY13" fmla="*/ 705834 h 1169183"/>
              <a:gd name="csX14" fmla="*/ 0 w 10326063"/>
              <a:gd name="csY14" fmla="*/ 494084 h 1169183"/>
              <a:gd name="csX15" fmla="*/ 0 w 10326063"/>
              <a:gd name="csY15" fmla="*/ 494084 h 1169183"/>
              <a:gd name="csX16" fmla="*/ 0 w 10326063"/>
              <a:gd name="csY16" fmla="*/ 0 h 1169183"/>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721011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196225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2743692 w 10326063"/>
              <a:gd name="csY9" fmla="*/ 864418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86169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54364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797487 w 10326063"/>
              <a:gd name="csY9" fmla="*/ 873089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151837"/>
              <a:gd name="csX1" fmla="*/ 1721011 w 10326063"/>
              <a:gd name="csY1" fmla="*/ 0 h 1151837"/>
              <a:gd name="csX2" fmla="*/ 1721011 w 10326063"/>
              <a:gd name="csY2" fmla="*/ 0 h 1151837"/>
              <a:gd name="csX3" fmla="*/ 4302526 w 10326063"/>
              <a:gd name="csY3" fmla="*/ 0 h 1151837"/>
              <a:gd name="csX4" fmla="*/ 10326063 w 10326063"/>
              <a:gd name="csY4" fmla="*/ 0 h 1151837"/>
              <a:gd name="csX5" fmla="*/ 10326063 w 10326063"/>
              <a:gd name="csY5" fmla="*/ 494084 h 1151837"/>
              <a:gd name="csX6" fmla="*/ 10326063 w 10326063"/>
              <a:gd name="csY6" fmla="*/ 494084 h 1151837"/>
              <a:gd name="csX7" fmla="*/ 10326063 w 10326063"/>
              <a:gd name="csY7" fmla="*/ 705834 h 1151837"/>
              <a:gd name="csX8" fmla="*/ 10326063 w 10326063"/>
              <a:gd name="csY8" fmla="*/ 847001 h 1151837"/>
              <a:gd name="csX9" fmla="*/ 1797487 w 10326063"/>
              <a:gd name="csY9" fmla="*/ 873089 h 1151837"/>
              <a:gd name="csX10" fmla="*/ 1855774 w 10326063"/>
              <a:gd name="csY10" fmla="*/ 1151837 h 1151837"/>
              <a:gd name="csX11" fmla="*/ 1196225 w 10326063"/>
              <a:gd name="csY11" fmla="*/ 847001 h 1151837"/>
              <a:gd name="csX12" fmla="*/ 0 w 10326063"/>
              <a:gd name="csY12" fmla="*/ 847001 h 1151837"/>
              <a:gd name="csX13" fmla="*/ 0 w 10326063"/>
              <a:gd name="csY13" fmla="*/ 705834 h 1151837"/>
              <a:gd name="csX14" fmla="*/ 0 w 10326063"/>
              <a:gd name="csY14" fmla="*/ 494084 h 1151837"/>
              <a:gd name="csX15" fmla="*/ 0 w 10326063"/>
              <a:gd name="csY15" fmla="*/ 494084 h 1151837"/>
              <a:gd name="csX16" fmla="*/ 0 w 10326063"/>
              <a:gd name="csY16" fmla="*/ 0 h 11518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0326063" h="1151837">
                <a:moveTo>
                  <a:pt x="0" y="0"/>
                </a:moveTo>
                <a:lnTo>
                  <a:pt x="1721011" y="0"/>
                </a:lnTo>
                <a:lnTo>
                  <a:pt x="1721011" y="0"/>
                </a:lnTo>
                <a:lnTo>
                  <a:pt x="4302526" y="0"/>
                </a:lnTo>
                <a:lnTo>
                  <a:pt x="10326063" y="0"/>
                </a:lnTo>
                <a:lnTo>
                  <a:pt x="10326063" y="494084"/>
                </a:lnTo>
                <a:lnTo>
                  <a:pt x="10326063" y="494084"/>
                </a:lnTo>
                <a:lnTo>
                  <a:pt x="10326063" y="705834"/>
                </a:lnTo>
                <a:lnTo>
                  <a:pt x="10326063" y="847001"/>
                </a:lnTo>
                <a:lnTo>
                  <a:pt x="1797487" y="873089"/>
                </a:lnTo>
                <a:lnTo>
                  <a:pt x="1855774" y="1151837"/>
                </a:lnTo>
                <a:lnTo>
                  <a:pt x="1196225" y="847001"/>
                </a:lnTo>
                <a:lnTo>
                  <a:pt x="0" y="847001"/>
                </a:lnTo>
                <a:lnTo>
                  <a:pt x="0" y="705834"/>
                </a:lnTo>
                <a:lnTo>
                  <a:pt x="0" y="494084"/>
                </a:lnTo>
                <a:lnTo>
                  <a:pt x="0" y="494084"/>
                </a:lnTo>
                <a:lnTo>
                  <a:pt x="0" y="0"/>
                </a:lnTo>
                <a:close/>
              </a:path>
            </a:pathLst>
          </a:custGeom>
          <a:solidFill>
            <a:srgbClr val="A9DE4E"/>
          </a:solidFill>
          <a:ln w="25400">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tIns="182880" bIns="45720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sv-SE" sz="1800" b="1">
                <a:solidFill>
                  <a:schemeClr val="tx2"/>
                </a:solidFill>
              </a:rPr>
              <a:t>Den psykiska ohälsan förväntas stå för en minskning av EU:s bruttonationalprodukt på i genomsnitt 1,7 procent per år mellan 2025 och 2050. </a:t>
            </a:r>
          </a:p>
        </p:txBody>
      </p:sp>
      <p:sp>
        <p:nvSpPr>
          <p:cNvPr id="4" name="Content Placeholder 2">
            <a:extLst>
              <a:ext uri="{FF2B5EF4-FFF2-40B4-BE49-F238E27FC236}">
                <a16:creationId xmlns:a16="http://schemas.microsoft.com/office/drawing/2014/main" id="{A01E9CA7-DF0D-14A8-A3D5-87452D20EFB0}"/>
              </a:ext>
            </a:extLst>
          </p:cNvPr>
          <p:cNvSpPr txBox="1">
            <a:spLocks/>
          </p:cNvSpPr>
          <p:nvPr/>
        </p:nvSpPr>
        <p:spPr>
          <a:xfrm>
            <a:off x="4812632" y="3033494"/>
            <a:ext cx="6543626" cy="1957847"/>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sv-SE" b="0"/>
              <a:t>Psykisk ohälsa är </a:t>
            </a:r>
            <a:r>
              <a:rPr lang="sv-SE"/>
              <a:t>ett växande</a:t>
            </a:r>
            <a:r>
              <a:rPr lang="sv-SE" b="0"/>
              <a:t> problem bland européerna. </a:t>
            </a:r>
          </a:p>
          <a:p>
            <a:pPr marL="233363" indent="-233363">
              <a:spcAft>
                <a:spcPts val="600"/>
              </a:spcAft>
            </a:pPr>
            <a:r>
              <a:rPr lang="sv-SE" b="0"/>
              <a:t>Psykiska hälsoproblem </a:t>
            </a:r>
            <a:r>
              <a:rPr lang="sv-SE"/>
              <a:t>kostar samhället mycket pengar</a:t>
            </a:r>
            <a:r>
              <a:rPr lang="sv-SE" b="0"/>
              <a:t>, och detta beror till stor del på minskat deltagande på arbetsmarknaden, ökad frånvaro och ”sjuknärvaro” (arbetstagare som kommer till arbetet när de är sjuka och inte kan arbeta effektivt). </a:t>
            </a:r>
          </a:p>
        </p:txBody>
      </p:sp>
    </p:spTree>
    <p:extLst>
      <p:ext uri="{BB962C8B-B14F-4D97-AF65-F5344CB8AC3E}">
        <p14:creationId xmlns:p14="http://schemas.microsoft.com/office/powerpoint/2010/main" val="3549452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F9F9D-BAA6-DB92-8448-9FBF0633718B}"/>
              </a:ext>
            </a:extLst>
          </p:cNvPr>
          <p:cNvSpPr>
            <a:spLocks noGrp="1"/>
          </p:cNvSpPr>
          <p:nvPr>
            <p:ph type="title"/>
          </p:nvPr>
        </p:nvSpPr>
        <p:spPr/>
        <p:txBody>
          <a:bodyPr/>
          <a:lstStyle/>
          <a:p>
            <a:r>
              <a:rPr lang="sv-SE"/>
              <a:t>Den övergripande </a:t>
            </a:r>
            <a:r>
              <a:rPr lang="sv-SE">
                <a:solidFill>
                  <a:srgbClr val="003399"/>
                </a:solidFill>
              </a:rPr>
              <a:t>bilden: </a:t>
            </a:r>
            <a:r>
              <a:rPr lang="sv-SE"/>
              <a:t>arbetstagarnas syn </a:t>
            </a:r>
          </a:p>
        </p:txBody>
      </p:sp>
      <p:sp>
        <p:nvSpPr>
          <p:cNvPr id="7" name="Content Placeholder 2">
            <a:extLst>
              <a:ext uri="{FF2B5EF4-FFF2-40B4-BE49-F238E27FC236}">
                <a16:creationId xmlns:a16="http://schemas.microsoft.com/office/drawing/2014/main" id="{B943F274-A5EE-534C-1EBE-8ABC061AF964}"/>
              </a:ext>
            </a:extLst>
          </p:cNvPr>
          <p:cNvSpPr>
            <a:spLocks noGrp="1"/>
          </p:cNvSpPr>
          <p:nvPr>
            <p:ph sz="half" idx="1"/>
          </p:nvPr>
        </p:nvSpPr>
        <p:spPr>
          <a:xfrm>
            <a:off x="624062" y="1116000"/>
            <a:ext cx="10458863" cy="1938772"/>
          </a:xfrm>
        </p:spPr>
        <p:txBody>
          <a:bodyPr>
            <a:noAutofit/>
          </a:bodyPr>
          <a:lstStyle/>
          <a:p>
            <a:pPr marL="233363" indent="-233363"/>
            <a:r>
              <a:rPr lang="sv-SE" b="0"/>
              <a:t>Enligt </a:t>
            </a:r>
            <a:r>
              <a:rPr lang="sv-SE" b="0">
                <a:solidFill>
                  <a:srgbClr val="92D050"/>
                </a:solidFill>
                <a:hlinkClick r:id="rId3">
                  <a:extLst>
                    <a:ext uri="{A12FA001-AC4F-418D-AE19-62706E023703}">
                      <ahyp:hlinkClr xmlns:ahyp="http://schemas.microsoft.com/office/drawing/2018/hyperlinkcolor" val="tx"/>
                    </a:ext>
                  </a:extLst>
                </a:hlinkClick>
              </a:rPr>
              <a:t>arbetstagarundersökningen Pulsen på arbetsmiljön 2025</a:t>
            </a:r>
            <a:r>
              <a:rPr lang="sv-SE"/>
              <a:t> </a:t>
            </a:r>
            <a:r>
              <a:rPr lang="sv-SE" b="0"/>
              <a:t>menar mer </a:t>
            </a:r>
            <a:r>
              <a:rPr lang="sv-SE"/>
              <a:t>än fyra av tio arbetstagare i EU (44 procent) </a:t>
            </a:r>
            <a:r>
              <a:rPr lang="sv-SE" b="0"/>
              <a:t>att de utsätts för</a:t>
            </a:r>
            <a:r>
              <a:rPr lang="sv-SE"/>
              <a:t> stor tidspress </a:t>
            </a:r>
            <a:r>
              <a:rPr lang="sv-SE" b="0"/>
              <a:t>eller </a:t>
            </a:r>
            <a:r>
              <a:rPr lang="sv-SE"/>
              <a:t>överbelastning på jobbet.</a:t>
            </a:r>
            <a:br>
              <a:rPr lang="sv-SE"/>
            </a:br>
            <a:endParaRPr lang="sv-SE"/>
          </a:p>
          <a:p>
            <a:pPr marL="233363" indent="-233363"/>
            <a:r>
              <a:rPr lang="sv-SE"/>
              <a:t>Många arbetstagare uppger att deras arbete påverkar deras hälsa negativt:</a:t>
            </a:r>
          </a:p>
          <a:p>
            <a:pPr lvl="1"/>
            <a:r>
              <a:rPr lang="sv-SE">
                <a:solidFill>
                  <a:schemeClr val="tx2"/>
                </a:solidFill>
              </a:rPr>
              <a:t>37 procent av arbetstagarna upplever allmän trötthet. </a:t>
            </a:r>
          </a:p>
          <a:p>
            <a:pPr lvl="1"/>
            <a:r>
              <a:rPr lang="sv-SE">
                <a:solidFill>
                  <a:schemeClr val="tx2"/>
                </a:solidFill>
              </a:rPr>
              <a:t>29 procent av arbetstagarna lider av stress, depression eller ångest</a:t>
            </a:r>
            <a:r>
              <a:rPr lang="sv-SE"/>
              <a:t>.</a:t>
            </a:r>
          </a:p>
          <a:p>
            <a:pPr marL="0" indent="0">
              <a:buNone/>
            </a:pPr>
            <a:br>
              <a:rPr lang="sv-SE"/>
            </a:br>
            <a:endParaRPr lang="sv-SE"/>
          </a:p>
        </p:txBody>
      </p:sp>
      <p:grpSp>
        <p:nvGrpSpPr>
          <p:cNvPr id="11" name="Group 10" descr="Foto av en kontorsanställd som sitter vid ett skrivbord och läser med rynkad panna. Till vänster återges en tecknad karaktär som jonglerar med olika digitala ikoner som föreställer papper, frågetecken, diagram och en klocka, vilket symboliserar stor tidspress och överdriven arbetsbörda.  ">
            <a:extLst>
              <a:ext uri="{FF2B5EF4-FFF2-40B4-BE49-F238E27FC236}">
                <a16:creationId xmlns:a16="http://schemas.microsoft.com/office/drawing/2014/main" id="{1FA2A4BA-24EA-588B-6266-E1CE51C07E21}"/>
              </a:ext>
            </a:extLst>
          </p:cNvPr>
          <p:cNvGrpSpPr/>
          <p:nvPr/>
        </p:nvGrpSpPr>
        <p:grpSpPr>
          <a:xfrm>
            <a:off x="3709069" y="3334449"/>
            <a:ext cx="4511103" cy="2585584"/>
            <a:chOff x="3709069" y="3334449"/>
            <a:chExt cx="4511103" cy="2585584"/>
          </a:xfrm>
        </p:grpSpPr>
        <p:pic>
          <p:nvPicPr>
            <p:cNvPr id="9" name="Picture 8" descr="Foto av en kontorsanställd som sitter vid ett skrivbord och läser med rynkad panna. Till vänster återges en mupp som jonglerar med olika digitala ikoner som föreställer papper, frågetecken, diagram och en klocka, vilket symboliserar stor tidspress och överdriven arbetsbörda.  ">
              <a:extLst>
                <a:ext uri="{FF2B5EF4-FFF2-40B4-BE49-F238E27FC236}">
                  <a16:creationId xmlns:a16="http://schemas.microsoft.com/office/drawing/2014/main" id="{85AF0D99-C6CD-7E8E-8DE4-1B852B335F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9069" y="3334449"/>
              <a:ext cx="4511103" cy="2585584"/>
            </a:xfrm>
            <a:prstGeom prst="rect">
              <a:avLst/>
            </a:prstGeom>
          </p:spPr>
        </p:pic>
        <p:sp>
          <p:nvSpPr>
            <p:cNvPr id="10" name="TextBox 9">
              <a:extLst>
                <a:ext uri="{FF2B5EF4-FFF2-40B4-BE49-F238E27FC236}">
                  <a16:creationId xmlns:a16="http://schemas.microsoft.com/office/drawing/2014/main" id="{49D4436F-CAF0-C9F6-BA9A-8490A4DF8CE7}"/>
                </a:ext>
              </a:extLst>
            </p:cNvPr>
            <p:cNvSpPr txBox="1"/>
            <p:nvPr/>
          </p:nvSpPr>
          <p:spPr>
            <a:xfrm rot="16200000">
              <a:off x="7397570" y="5097431"/>
              <a:ext cx="1445149" cy="200055"/>
            </a:xfrm>
            <a:prstGeom prst="rect">
              <a:avLst/>
            </a:prstGeom>
            <a:noFill/>
          </p:spPr>
          <p:txBody>
            <a:bodyPr wrap="square">
              <a:spAutoFit/>
            </a:bodyPr>
            <a:lstStyle/>
            <a:p>
              <a:r>
                <a:rPr lang="sv-SE" sz="700"/>
                <a:t>© Liubomir – stock.adobe.com</a:t>
              </a:r>
            </a:p>
          </p:txBody>
        </p:sp>
      </p:grpSp>
    </p:spTree>
    <p:extLst>
      <p:ext uri="{BB962C8B-B14F-4D97-AF65-F5344CB8AC3E}">
        <p14:creationId xmlns:p14="http://schemas.microsoft.com/office/powerpoint/2010/main" val="9674746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0AB94-2F1F-3B5A-0F08-405D7D24CAAF}"/>
              </a:ext>
            </a:extLst>
          </p:cNvPr>
          <p:cNvSpPr>
            <a:spLocks noGrp="1"/>
          </p:cNvSpPr>
          <p:nvPr>
            <p:ph type="title"/>
          </p:nvPr>
        </p:nvSpPr>
        <p:spPr/>
        <p:txBody>
          <a:bodyPr/>
          <a:lstStyle/>
          <a:p>
            <a:r>
              <a:rPr lang="sv-SE"/>
              <a:t>Den övergripande </a:t>
            </a:r>
            <a:r>
              <a:rPr lang="sv-SE">
                <a:solidFill>
                  <a:srgbClr val="003399"/>
                </a:solidFill>
              </a:rPr>
              <a:t>bilden: </a:t>
            </a:r>
            <a:r>
              <a:rPr lang="sv-SE"/>
              <a:t>organisationernas respektive arbetstagarnas syn -1- </a:t>
            </a:r>
          </a:p>
        </p:txBody>
      </p:sp>
      <p:sp>
        <p:nvSpPr>
          <p:cNvPr id="4" name="TextBox 2">
            <a:extLst>
              <a:ext uri="{FF2B5EF4-FFF2-40B4-BE49-F238E27FC236}">
                <a16:creationId xmlns:a16="http://schemas.microsoft.com/office/drawing/2014/main" id="{CEE5EADB-861C-BCA7-607F-2180873881C7}"/>
              </a:ext>
            </a:extLst>
          </p:cNvPr>
          <p:cNvSpPr txBox="1"/>
          <p:nvPr/>
        </p:nvSpPr>
        <p:spPr>
          <a:xfrm>
            <a:off x="0" y="964898"/>
            <a:ext cx="10830163"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sv-SE" sz="1800" b="1">
                <a:latin typeface="+mn-lt"/>
              </a:rPr>
              <a:t>Psykosociala arbetsmiljörisker: Organisationerna respektive arbetstagarna</a:t>
            </a:r>
          </a:p>
          <a:p>
            <a:r>
              <a:rPr lang="sv-SE" sz="1800">
                <a:latin typeface="+mn-lt"/>
              </a:rPr>
              <a:t>Liknande mönster, olika perspektiv</a:t>
            </a:r>
            <a:r>
              <a:rPr lang="sv-SE" sz="1800" b="1">
                <a:latin typeface="+mn-lt"/>
              </a:rPr>
              <a:t> </a:t>
            </a:r>
          </a:p>
        </p:txBody>
      </p:sp>
      <p:grpSp>
        <p:nvGrpSpPr>
          <p:cNvPr id="3" name="Group 2" descr="En ruta med uppgifter som jämför organisationernas och arbetstagarnas upplevda tidspress. Detta anges med halvcirkelformade symboler och procenttal. Organisationerna upplever tidspress i 44 procent av fallen; motsvarande andel för arbetstagarna är 43 procent. ">
            <a:extLst>
              <a:ext uri="{FF2B5EF4-FFF2-40B4-BE49-F238E27FC236}">
                <a16:creationId xmlns:a16="http://schemas.microsoft.com/office/drawing/2014/main" id="{4CB3070E-5865-7FEF-3107-073D336FB2E7}"/>
              </a:ext>
            </a:extLst>
          </p:cNvPr>
          <p:cNvGrpSpPr/>
          <p:nvPr/>
        </p:nvGrpSpPr>
        <p:grpSpPr>
          <a:xfrm>
            <a:off x="1205852" y="2017464"/>
            <a:ext cx="4567042" cy="2356922"/>
            <a:chOff x="849621" y="2168532"/>
            <a:chExt cx="4567042" cy="2356922"/>
          </a:xfrm>
        </p:grpSpPr>
        <p:grpSp>
          <p:nvGrpSpPr>
            <p:cNvPr id="18" name="Group 17">
              <a:extLst>
                <a:ext uri="{FF2B5EF4-FFF2-40B4-BE49-F238E27FC236}">
                  <a16:creationId xmlns:a16="http://schemas.microsoft.com/office/drawing/2014/main" id="{8E0FD3EB-BF9D-6730-BAD7-1A73B730BF91}"/>
                </a:ext>
              </a:extLst>
            </p:cNvPr>
            <p:cNvGrpSpPr/>
            <p:nvPr/>
          </p:nvGrpSpPr>
          <p:grpSpPr>
            <a:xfrm>
              <a:off x="875589" y="4220531"/>
              <a:ext cx="4541074" cy="304923"/>
              <a:chOff x="902464" y="4494345"/>
              <a:chExt cx="4541074" cy="304923"/>
            </a:xfrm>
          </p:grpSpPr>
          <p:sp>
            <p:nvSpPr>
              <p:cNvPr id="72" name="Rectangle: Top Corners Rounded 71">
                <a:extLst>
                  <a:ext uri="{FF2B5EF4-FFF2-40B4-BE49-F238E27FC236}">
                    <a16:creationId xmlns:a16="http://schemas.microsoft.com/office/drawing/2014/main" id="{B1F783A4-69C9-3F1A-0D75-A00C32CAB649}"/>
                  </a:ext>
                </a:extLst>
              </p:cNvPr>
              <p:cNvSpPr/>
              <p:nvPr/>
            </p:nvSpPr>
            <p:spPr>
              <a:xfrm rot="10800000">
                <a:off x="902464" y="4494345"/>
                <a:ext cx="4047185" cy="265121"/>
              </a:xfrm>
              <a:prstGeom prst="round2SameRect">
                <a:avLst>
                  <a:gd name="adj1" fmla="val 40351"/>
                  <a:gd name="adj2" fmla="val 0"/>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Content Placeholder 2">
                <a:extLst>
                  <a:ext uri="{FF2B5EF4-FFF2-40B4-BE49-F238E27FC236}">
                    <a16:creationId xmlns:a16="http://schemas.microsoft.com/office/drawing/2014/main" id="{CDFCF740-4B73-7F14-5958-8EEA91BA232C}"/>
                  </a:ext>
                </a:extLst>
              </p:cNvPr>
              <p:cNvSpPr txBox="1">
                <a:spLocks/>
              </p:cNvSpPr>
              <p:nvPr/>
            </p:nvSpPr>
            <p:spPr>
              <a:xfrm>
                <a:off x="1395412" y="4508968"/>
                <a:ext cx="4048126" cy="29030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sv-SE" sz="1000" i="1"/>
                  <a:t>Källa: </a:t>
                </a:r>
                <a:r>
                  <a:rPr lang="sv-SE" sz="1000" b="0"/>
                  <a:t>Pulsen på arbetsmiljön 2025, Esener 2024, EU-27</a:t>
                </a:r>
              </a:p>
            </p:txBody>
          </p:sp>
        </p:grpSp>
        <p:sp>
          <p:nvSpPr>
            <p:cNvPr id="31" name="Rectangle: Top Corners Rounded 30">
              <a:extLst>
                <a:ext uri="{FF2B5EF4-FFF2-40B4-BE49-F238E27FC236}">
                  <a16:creationId xmlns:a16="http://schemas.microsoft.com/office/drawing/2014/main" id="{9A6C7599-91BC-E7B5-BF27-43CED707F3E3}"/>
                </a:ext>
              </a:extLst>
            </p:cNvPr>
            <p:cNvSpPr/>
            <p:nvPr/>
          </p:nvSpPr>
          <p:spPr>
            <a:xfrm rot="10800000">
              <a:off x="874654" y="2437617"/>
              <a:ext cx="4048127" cy="2048036"/>
            </a:xfrm>
            <a:prstGeom prst="round2SameRect">
              <a:avLst>
                <a:gd name="adj1" fmla="val 5400"/>
                <a:gd name="adj2" fmla="val 0"/>
              </a:avLst>
            </a:prstGeom>
            <a:noFill/>
            <a:ln w="9525">
              <a:solidFill>
                <a:srgbClr val="E64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3" name="Group 32">
              <a:extLst>
                <a:ext uri="{FF2B5EF4-FFF2-40B4-BE49-F238E27FC236}">
                  <a16:creationId xmlns:a16="http://schemas.microsoft.com/office/drawing/2014/main" id="{522FC2E6-E53E-6F6A-77D2-D225EB5F11EB}"/>
                </a:ext>
              </a:extLst>
            </p:cNvPr>
            <p:cNvGrpSpPr/>
            <p:nvPr/>
          </p:nvGrpSpPr>
          <p:grpSpPr>
            <a:xfrm>
              <a:off x="2524383" y="2968547"/>
              <a:ext cx="590550" cy="1106036"/>
              <a:chOff x="2545648" y="3098072"/>
              <a:chExt cx="590550" cy="1106036"/>
            </a:xfrm>
          </p:grpSpPr>
          <p:cxnSp>
            <p:nvCxnSpPr>
              <p:cNvPr id="68" name="Straight Connector 67">
                <a:extLst>
                  <a:ext uri="{FF2B5EF4-FFF2-40B4-BE49-F238E27FC236}">
                    <a16:creationId xmlns:a16="http://schemas.microsoft.com/office/drawing/2014/main" id="{403F5680-8806-9570-1922-216E40EE249E}"/>
                  </a:ext>
                </a:extLst>
              </p:cNvPr>
              <p:cNvCxnSpPr>
                <a:cxnSpLocks/>
              </p:cNvCxnSpPr>
              <p:nvPr/>
            </p:nvCxnSpPr>
            <p:spPr>
              <a:xfrm>
                <a:off x="2840923" y="3098072"/>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70" name="Star: 12 Points 69">
                <a:extLst>
                  <a:ext uri="{FF2B5EF4-FFF2-40B4-BE49-F238E27FC236}">
                    <a16:creationId xmlns:a16="http://schemas.microsoft.com/office/drawing/2014/main" id="{109E387F-4030-FC90-7A85-89E24092DCBF}"/>
                  </a:ext>
                </a:extLst>
              </p:cNvPr>
              <p:cNvSpPr/>
              <p:nvPr/>
            </p:nvSpPr>
            <p:spPr>
              <a:xfrm>
                <a:off x="2545648" y="3374637"/>
                <a:ext cx="590550" cy="590550"/>
              </a:xfrm>
              <a:prstGeom prst="star12">
                <a:avLst>
                  <a:gd name="adj" fmla="val 39113"/>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sv-SE" sz="1400" b="1"/>
                  <a:t>VS</a:t>
                </a:r>
              </a:p>
            </p:txBody>
          </p:sp>
        </p:grpSp>
        <p:sp>
          <p:nvSpPr>
            <p:cNvPr id="36" name="Content Placeholder 2">
              <a:extLst>
                <a:ext uri="{FF2B5EF4-FFF2-40B4-BE49-F238E27FC236}">
                  <a16:creationId xmlns:a16="http://schemas.microsoft.com/office/drawing/2014/main" id="{F0CF0F9B-61E6-FF00-5CE9-92E9AAC91A7A}"/>
                </a:ext>
              </a:extLst>
            </p:cNvPr>
            <p:cNvSpPr txBox="1">
              <a:spLocks/>
            </p:cNvSpPr>
            <p:nvPr/>
          </p:nvSpPr>
          <p:spPr>
            <a:xfrm>
              <a:off x="849621" y="2761294"/>
              <a:ext cx="1840973" cy="459555"/>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sv-SE" sz="1400"/>
                <a:t>ORGANISATIONER</a:t>
              </a:r>
            </a:p>
          </p:txBody>
        </p:sp>
        <p:sp>
          <p:nvSpPr>
            <p:cNvPr id="47" name="Content Placeholder 2">
              <a:extLst>
                <a:ext uri="{FF2B5EF4-FFF2-40B4-BE49-F238E27FC236}">
                  <a16:creationId xmlns:a16="http://schemas.microsoft.com/office/drawing/2014/main" id="{63BD3E56-149F-3226-B9AE-5B99138F5F46}"/>
                </a:ext>
              </a:extLst>
            </p:cNvPr>
            <p:cNvSpPr txBox="1">
              <a:spLocks/>
            </p:cNvSpPr>
            <p:nvPr/>
          </p:nvSpPr>
          <p:spPr>
            <a:xfrm>
              <a:off x="3012409" y="2764376"/>
              <a:ext cx="1831342" cy="328849"/>
            </a:xfrm>
            <a:prstGeom prst="rect">
              <a:avLst/>
            </a:prstGeom>
            <a:noFill/>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1200"/>
                </a:spcBef>
                <a:spcAft>
                  <a:spcPts val="600"/>
                </a:spcAft>
                <a:buNone/>
              </a:pPr>
              <a:r>
                <a:rPr lang="sv-SE" sz="1400">
                  <a:solidFill>
                    <a:srgbClr val="A9DE4E"/>
                  </a:solidFill>
                </a:rPr>
                <a:t>ARBETSTAGARE</a:t>
              </a:r>
            </a:p>
          </p:txBody>
        </p:sp>
        <p:pic>
          <p:nvPicPr>
            <p:cNvPr id="48" name="Picture 47">
              <a:extLst>
                <a:ext uri="{FF2B5EF4-FFF2-40B4-BE49-F238E27FC236}">
                  <a16:creationId xmlns:a16="http://schemas.microsoft.com/office/drawing/2014/main" id="{C4E73898-ADE6-0CD8-B88A-ED65864DCD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0458" y="3035987"/>
              <a:ext cx="1016293" cy="1016293"/>
            </a:xfrm>
            <a:prstGeom prst="rect">
              <a:avLst/>
            </a:prstGeom>
          </p:spPr>
        </p:pic>
        <p:pic>
          <p:nvPicPr>
            <p:cNvPr id="53" name="Picture 52">
              <a:extLst>
                <a:ext uri="{FF2B5EF4-FFF2-40B4-BE49-F238E27FC236}">
                  <a16:creationId xmlns:a16="http://schemas.microsoft.com/office/drawing/2014/main" id="{E60C4342-DE35-F29A-ED37-BFE73D9CEE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04793" y="3063152"/>
              <a:ext cx="1016293" cy="1011431"/>
            </a:xfrm>
            <a:prstGeom prst="rect">
              <a:avLst/>
            </a:prstGeom>
          </p:spPr>
        </p:pic>
        <p:sp>
          <p:nvSpPr>
            <p:cNvPr id="59" name="Rectangle: Top Corners Rounded 58">
              <a:extLst>
                <a:ext uri="{FF2B5EF4-FFF2-40B4-BE49-F238E27FC236}">
                  <a16:creationId xmlns:a16="http://schemas.microsoft.com/office/drawing/2014/main" id="{B3D97650-AE4D-B44D-B328-7AE7E54C5E67}"/>
                </a:ext>
              </a:extLst>
            </p:cNvPr>
            <p:cNvSpPr/>
            <p:nvPr/>
          </p:nvSpPr>
          <p:spPr>
            <a:xfrm>
              <a:off x="874656" y="2168532"/>
              <a:ext cx="4058636" cy="529344"/>
            </a:xfrm>
            <a:prstGeom prst="round2SameRect">
              <a:avLst>
                <a:gd name="adj1" fmla="val 40351"/>
                <a:gd name="adj2" fmla="val 0"/>
              </a:avLst>
            </a:prstGeom>
            <a:solidFill>
              <a:srgbClr val="E647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TextBox 61">
              <a:extLst>
                <a:ext uri="{FF2B5EF4-FFF2-40B4-BE49-F238E27FC236}">
                  <a16:creationId xmlns:a16="http://schemas.microsoft.com/office/drawing/2014/main" id="{7A475EE8-CF90-9824-EFB1-7E9F97149478}"/>
                </a:ext>
              </a:extLst>
            </p:cNvPr>
            <p:cNvSpPr txBox="1"/>
            <p:nvPr/>
          </p:nvSpPr>
          <p:spPr>
            <a:xfrm>
              <a:off x="1500427" y="2295618"/>
              <a:ext cx="3286842" cy="307777"/>
            </a:xfrm>
            <a:prstGeom prst="rect">
              <a:avLst/>
            </a:prstGeom>
            <a:noFill/>
          </p:spPr>
          <p:txBody>
            <a:bodyPr wrap="square" rtlCol="0">
              <a:spAutoFit/>
            </a:bodyPr>
            <a:lstStyle/>
            <a:p>
              <a:r>
                <a:rPr lang="sv-SE" sz="1400" b="1">
                  <a:solidFill>
                    <a:schemeClr val="bg1"/>
                  </a:solidFill>
                </a:rPr>
                <a:t>TIDSPRESS</a:t>
              </a:r>
            </a:p>
          </p:txBody>
        </p:sp>
        <p:pic>
          <p:nvPicPr>
            <p:cNvPr id="64" name="Graphic 63">
              <a:extLst>
                <a:ext uri="{FF2B5EF4-FFF2-40B4-BE49-F238E27FC236}">
                  <a16:creationId xmlns:a16="http://schemas.microsoft.com/office/drawing/2014/main" id="{8B96221E-423D-47B0-93D8-EBDD59A34F6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25162" y="2198067"/>
              <a:ext cx="335444" cy="466705"/>
            </a:xfrm>
            <a:prstGeom prst="rect">
              <a:avLst/>
            </a:prstGeom>
          </p:spPr>
        </p:pic>
        <p:pic>
          <p:nvPicPr>
            <p:cNvPr id="66" name="Graphic 65">
              <a:extLst>
                <a:ext uri="{FF2B5EF4-FFF2-40B4-BE49-F238E27FC236}">
                  <a16:creationId xmlns:a16="http://schemas.microsoft.com/office/drawing/2014/main" id="{6B32666D-C9BB-E352-AAF9-05A3CA062DD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76146" y="4251907"/>
              <a:ext cx="150389" cy="177732"/>
            </a:xfrm>
            <a:prstGeom prst="rect">
              <a:avLst/>
            </a:prstGeom>
          </p:spPr>
        </p:pic>
      </p:grpSp>
      <p:grpSp>
        <p:nvGrpSpPr>
          <p:cNvPr id="74" name="Group 73" descr="En sammanställning av data som jämför hur ofta olika organisationer och arbetstagare upplever dålig kommunikation och bristande samarbete. Detta återges med halvcirkelformade symboler och procenttal. Organisationerna upplever bristande kommunikation och samarbete i 19 procent av fallen; motsvarande andel för arbetstagarna är 29 procent. ">
            <a:extLst>
              <a:ext uri="{FF2B5EF4-FFF2-40B4-BE49-F238E27FC236}">
                <a16:creationId xmlns:a16="http://schemas.microsoft.com/office/drawing/2014/main" id="{563A276B-2E8A-E549-FC54-0266E8954E8A}"/>
              </a:ext>
            </a:extLst>
          </p:cNvPr>
          <p:cNvGrpSpPr/>
          <p:nvPr/>
        </p:nvGrpSpPr>
        <p:grpSpPr>
          <a:xfrm>
            <a:off x="6265654" y="2017464"/>
            <a:ext cx="4545017" cy="2356922"/>
            <a:chOff x="5927114" y="1825127"/>
            <a:chExt cx="4545017" cy="2356922"/>
          </a:xfrm>
        </p:grpSpPr>
        <p:grpSp>
          <p:nvGrpSpPr>
            <p:cNvPr id="75" name="Group 74">
              <a:extLst>
                <a:ext uri="{FF2B5EF4-FFF2-40B4-BE49-F238E27FC236}">
                  <a16:creationId xmlns:a16="http://schemas.microsoft.com/office/drawing/2014/main" id="{8765684F-F56A-B597-17F0-43461CD88E79}"/>
                </a:ext>
              </a:extLst>
            </p:cNvPr>
            <p:cNvGrpSpPr/>
            <p:nvPr/>
          </p:nvGrpSpPr>
          <p:grpSpPr>
            <a:xfrm>
              <a:off x="5927114" y="1825127"/>
              <a:ext cx="4545017" cy="2356922"/>
              <a:chOff x="5927114" y="1825127"/>
              <a:chExt cx="4545017" cy="2356922"/>
            </a:xfrm>
          </p:grpSpPr>
          <p:grpSp>
            <p:nvGrpSpPr>
              <p:cNvPr id="78" name="Group 77">
                <a:extLst>
                  <a:ext uri="{FF2B5EF4-FFF2-40B4-BE49-F238E27FC236}">
                    <a16:creationId xmlns:a16="http://schemas.microsoft.com/office/drawing/2014/main" id="{321220B3-A0D2-59BC-3106-AEA4944D5AC2}"/>
                  </a:ext>
                </a:extLst>
              </p:cNvPr>
              <p:cNvGrpSpPr/>
              <p:nvPr/>
            </p:nvGrpSpPr>
            <p:grpSpPr>
              <a:xfrm>
                <a:off x="5927114" y="1825127"/>
                <a:ext cx="4545017" cy="2356922"/>
                <a:chOff x="871646" y="2168532"/>
                <a:chExt cx="4545017" cy="2356922"/>
              </a:xfrm>
            </p:grpSpPr>
            <p:grpSp>
              <p:nvGrpSpPr>
                <p:cNvPr id="80" name="Group 79">
                  <a:extLst>
                    <a:ext uri="{FF2B5EF4-FFF2-40B4-BE49-F238E27FC236}">
                      <a16:creationId xmlns:a16="http://schemas.microsoft.com/office/drawing/2014/main" id="{0CB53827-6F65-D87C-C050-CEF695863D65}"/>
                    </a:ext>
                  </a:extLst>
                </p:cNvPr>
                <p:cNvGrpSpPr/>
                <p:nvPr/>
              </p:nvGrpSpPr>
              <p:grpSpPr>
                <a:xfrm>
                  <a:off x="875590" y="4220532"/>
                  <a:ext cx="4541073" cy="304922"/>
                  <a:chOff x="902465" y="4494346"/>
                  <a:chExt cx="4541073" cy="304922"/>
                </a:xfrm>
              </p:grpSpPr>
              <p:sp>
                <p:nvSpPr>
                  <p:cNvPr id="90" name="Rectangle: Top Corners Rounded 89">
                    <a:extLst>
                      <a:ext uri="{FF2B5EF4-FFF2-40B4-BE49-F238E27FC236}">
                        <a16:creationId xmlns:a16="http://schemas.microsoft.com/office/drawing/2014/main" id="{A50E14E0-ECCD-E89F-7793-44BFA600471C}"/>
                      </a:ext>
                    </a:extLst>
                  </p:cNvPr>
                  <p:cNvSpPr/>
                  <p:nvPr/>
                </p:nvSpPr>
                <p:spPr>
                  <a:xfrm rot="10800000">
                    <a:off x="902465" y="4494346"/>
                    <a:ext cx="4057697" cy="265121"/>
                  </a:xfrm>
                  <a:prstGeom prst="round2SameRect">
                    <a:avLst>
                      <a:gd name="adj1" fmla="val 40351"/>
                      <a:gd name="adj2" fmla="val 0"/>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1" name="Content Placeholder 2">
                    <a:extLst>
                      <a:ext uri="{FF2B5EF4-FFF2-40B4-BE49-F238E27FC236}">
                        <a16:creationId xmlns:a16="http://schemas.microsoft.com/office/drawing/2014/main" id="{F3656B3E-E26E-EEAB-BA3E-59F6F5D6079B}"/>
                      </a:ext>
                    </a:extLst>
                  </p:cNvPr>
                  <p:cNvSpPr txBox="1">
                    <a:spLocks/>
                  </p:cNvSpPr>
                  <p:nvPr/>
                </p:nvSpPr>
                <p:spPr>
                  <a:xfrm>
                    <a:off x="1395412" y="4508968"/>
                    <a:ext cx="4048126" cy="29030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sv-SE" sz="1000" i="1"/>
                      <a:t>Källa: </a:t>
                    </a:r>
                    <a:r>
                      <a:rPr lang="sv-SE" sz="1000" b="0"/>
                      <a:t>Esener 2024 och Pulsen på arbetsmiljön 2025</a:t>
                    </a:r>
                  </a:p>
                </p:txBody>
              </p:sp>
            </p:grpSp>
            <p:sp>
              <p:nvSpPr>
                <p:cNvPr id="81" name="Rectangle: Top Corners Rounded 80">
                  <a:extLst>
                    <a:ext uri="{FF2B5EF4-FFF2-40B4-BE49-F238E27FC236}">
                      <a16:creationId xmlns:a16="http://schemas.microsoft.com/office/drawing/2014/main" id="{E944D197-079A-7F87-5497-A724F128574C}"/>
                    </a:ext>
                  </a:extLst>
                </p:cNvPr>
                <p:cNvSpPr/>
                <p:nvPr/>
              </p:nvSpPr>
              <p:spPr>
                <a:xfrm rot="10800000">
                  <a:off x="874652" y="2437616"/>
                  <a:ext cx="4048125" cy="2048033"/>
                </a:xfrm>
                <a:prstGeom prst="round2SameRect">
                  <a:avLst>
                    <a:gd name="adj1" fmla="val 5400"/>
                    <a:gd name="adj2" fmla="val 0"/>
                  </a:avLst>
                </a:prstGeom>
                <a:noFill/>
                <a:ln w="9525">
                  <a:solidFill>
                    <a:srgbClr val="E64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2" name="Group 81">
                  <a:extLst>
                    <a:ext uri="{FF2B5EF4-FFF2-40B4-BE49-F238E27FC236}">
                      <a16:creationId xmlns:a16="http://schemas.microsoft.com/office/drawing/2014/main" id="{C77AF0F7-A7DF-73ED-4C9C-E2DEA71D9911}"/>
                    </a:ext>
                  </a:extLst>
                </p:cNvPr>
                <p:cNvGrpSpPr/>
                <p:nvPr/>
              </p:nvGrpSpPr>
              <p:grpSpPr>
                <a:xfrm>
                  <a:off x="2579185" y="2977117"/>
                  <a:ext cx="590550" cy="1106036"/>
                  <a:chOff x="2600450" y="3106642"/>
                  <a:chExt cx="590550" cy="1106036"/>
                </a:xfrm>
              </p:grpSpPr>
              <p:cxnSp>
                <p:nvCxnSpPr>
                  <p:cNvPr id="88" name="Straight Connector 87">
                    <a:extLst>
                      <a:ext uri="{FF2B5EF4-FFF2-40B4-BE49-F238E27FC236}">
                        <a16:creationId xmlns:a16="http://schemas.microsoft.com/office/drawing/2014/main" id="{EA5A03A7-C33E-853F-ED67-9A9980114945}"/>
                      </a:ext>
                    </a:extLst>
                  </p:cNvPr>
                  <p:cNvCxnSpPr>
                    <a:cxnSpLocks/>
                  </p:cNvCxnSpPr>
                  <p:nvPr/>
                </p:nvCxnSpPr>
                <p:spPr>
                  <a:xfrm>
                    <a:off x="2895725" y="3106642"/>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89" name="Star: 12 Points 88">
                    <a:extLst>
                      <a:ext uri="{FF2B5EF4-FFF2-40B4-BE49-F238E27FC236}">
                        <a16:creationId xmlns:a16="http://schemas.microsoft.com/office/drawing/2014/main" id="{22072EAA-BFBE-3531-D226-4B3C15CCA4D3}"/>
                      </a:ext>
                    </a:extLst>
                  </p:cNvPr>
                  <p:cNvSpPr/>
                  <p:nvPr/>
                </p:nvSpPr>
                <p:spPr>
                  <a:xfrm>
                    <a:off x="2600450" y="3383207"/>
                    <a:ext cx="590550" cy="590550"/>
                  </a:xfrm>
                  <a:prstGeom prst="star12">
                    <a:avLst>
                      <a:gd name="adj" fmla="val 39113"/>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sv-SE" sz="1400" b="1"/>
                      <a:t>VS</a:t>
                    </a:r>
                  </a:p>
                </p:txBody>
              </p:sp>
            </p:grpSp>
            <p:sp>
              <p:nvSpPr>
                <p:cNvPr id="83" name="Content Placeholder 2">
                  <a:extLst>
                    <a:ext uri="{FF2B5EF4-FFF2-40B4-BE49-F238E27FC236}">
                      <a16:creationId xmlns:a16="http://schemas.microsoft.com/office/drawing/2014/main" id="{103AE3D5-105C-517C-6970-616EBC6B444B}"/>
                    </a:ext>
                  </a:extLst>
                </p:cNvPr>
                <p:cNvSpPr txBox="1">
                  <a:spLocks/>
                </p:cNvSpPr>
                <p:nvPr/>
              </p:nvSpPr>
              <p:spPr>
                <a:xfrm>
                  <a:off x="871646" y="2769865"/>
                  <a:ext cx="1889924" cy="345956"/>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sv-SE" sz="1400"/>
                    <a:t>ORGANISATIONER</a:t>
                  </a:r>
                </a:p>
              </p:txBody>
            </p:sp>
            <p:sp>
              <p:nvSpPr>
                <p:cNvPr id="84" name="Content Placeholder 2">
                  <a:extLst>
                    <a:ext uri="{FF2B5EF4-FFF2-40B4-BE49-F238E27FC236}">
                      <a16:creationId xmlns:a16="http://schemas.microsoft.com/office/drawing/2014/main" id="{D46596CD-DA3A-8BA5-760E-C114F51D9F35}"/>
                    </a:ext>
                  </a:extLst>
                </p:cNvPr>
                <p:cNvSpPr txBox="1">
                  <a:spLocks/>
                </p:cNvSpPr>
                <p:nvPr/>
              </p:nvSpPr>
              <p:spPr>
                <a:xfrm>
                  <a:off x="3167975" y="2772946"/>
                  <a:ext cx="1776560" cy="328849"/>
                </a:xfrm>
                <a:prstGeom prst="rect">
                  <a:avLst/>
                </a:prstGeom>
                <a:noFill/>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1200"/>
                    </a:spcBef>
                    <a:spcAft>
                      <a:spcPts val="600"/>
                    </a:spcAft>
                    <a:buNone/>
                  </a:pPr>
                  <a:r>
                    <a:rPr lang="sv-SE" sz="1400">
                      <a:solidFill>
                        <a:srgbClr val="A9DE4E"/>
                      </a:solidFill>
                    </a:rPr>
                    <a:t>ARBETSTAGARE</a:t>
                  </a:r>
                </a:p>
              </p:txBody>
            </p:sp>
            <p:sp>
              <p:nvSpPr>
                <p:cNvPr id="85" name="Rectangle: Top Corners Rounded 84">
                  <a:extLst>
                    <a:ext uri="{FF2B5EF4-FFF2-40B4-BE49-F238E27FC236}">
                      <a16:creationId xmlns:a16="http://schemas.microsoft.com/office/drawing/2014/main" id="{C91EB62A-4B79-AE2B-8E13-B4315C6B3E56}"/>
                    </a:ext>
                  </a:extLst>
                </p:cNvPr>
                <p:cNvSpPr/>
                <p:nvPr/>
              </p:nvSpPr>
              <p:spPr>
                <a:xfrm>
                  <a:off x="871835" y="2168532"/>
                  <a:ext cx="4057697" cy="529344"/>
                </a:xfrm>
                <a:prstGeom prst="round2SameRect">
                  <a:avLst>
                    <a:gd name="adj1" fmla="val 40351"/>
                    <a:gd name="adj2" fmla="val 0"/>
                  </a:avLst>
                </a:prstGeom>
                <a:solidFill>
                  <a:srgbClr val="E647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TextBox 85">
                  <a:extLst>
                    <a:ext uri="{FF2B5EF4-FFF2-40B4-BE49-F238E27FC236}">
                      <a16:creationId xmlns:a16="http://schemas.microsoft.com/office/drawing/2014/main" id="{72A012CE-4C78-89C1-323F-C0DC2FB982DD}"/>
                    </a:ext>
                  </a:extLst>
                </p:cNvPr>
                <p:cNvSpPr txBox="1"/>
                <p:nvPr/>
              </p:nvSpPr>
              <p:spPr>
                <a:xfrm>
                  <a:off x="1509953" y="2199820"/>
                  <a:ext cx="3217640" cy="523220"/>
                </a:xfrm>
                <a:prstGeom prst="rect">
                  <a:avLst/>
                </a:prstGeom>
                <a:noFill/>
              </p:spPr>
              <p:txBody>
                <a:bodyPr wrap="square" rtlCol="0">
                  <a:spAutoFit/>
                </a:bodyPr>
                <a:lstStyle/>
                <a:p>
                  <a:r>
                    <a:rPr lang="sv-SE" sz="1400" b="1">
                      <a:solidFill>
                        <a:schemeClr val="bg1"/>
                      </a:solidFill>
                    </a:rPr>
                    <a:t>BRISTANDE KOMMUNIKATION ELLER SAMARBETE</a:t>
                  </a:r>
                </a:p>
              </p:txBody>
            </p:sp>
            <p:pic>
              <p:nvPicPr>
                <p:cNvPr id="87" name="Graphic 86">
                  <a:extLst>
                    <a:ext uri="{FF2B5EF4-FFF2-40B4-BE49-F238E27FC236}">
                      <a16:creationId xmlns:a16="http://schemas.microsoft.com/office/drawing/2014/main" id="{F538C888-64E7-627E-C16A-FC57F47A341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76146" y="4251907"/>
                  <a:ext cx="150389" cy="177732"/>
                </a:xfrm>
                <a:prstGeom prst="rect">
                  <a:avLst/>
                </a:prstGeom>
              </p:spPr>
            </p:pic>
          </p:grpSp>
          <p:pic>
            <p:nvPicPr>
              <p:cNvPr id="79" name="Graphic 78">
                <a:extLst>
                  <a:ext uri="{FF2B5EF4-FFF2-40B4-BE49-F238E27FC236}">
                    <a16:creationId xmlns:a16="http://schemas.microsoft.com/office/drawing/2014/main" id="{E680F6B5-74B8-2400-6538-8DEC1492046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065740" y="1870963"/>
                <a:ext cx="489170" cy="466935"/>
              </a:xfrm>
              <a:prstGeom prst="rect">
                <a:avLst/>
              </a:prstGeom>
            </p:spPr>
          </p:pic>
        </p:grpSp>
        <p:pic>
          <p:nvPicPr>
            <p:cNvPr id="76" name="Picture 75">
              <a:extLst>
                <a:ext uri="{FF2B5EF4-FFF2-40B4-BE49-F238E27FC236}">
                  <a16:creationId xmlns:a16="http://schemas.microsoft.com/office/drawing/2014/main" id="{26407AA7-87A4-AD70-4877-27A6D7698FD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31614" y="2701703"/>
              <a:ext cx="1011429" cy="1016291"/>
            </a:xfrm>
            <a:prstGeom prst="rect">
              <a:avLst/>
            </a:prstGeom>
          </p:spPr>
        </p:pic>
        <p:pic>
          <p:nvPicPr>
            <p:cNvPr id="77" name="Picture 76">
              <a:extLst>
                <a:ext uri="{FF2B5EF4-FFF2-40B4-BE49-F238E27FC236}">
                  <a16:creationId xmlns:a16="http://schemas.microsoft.com/office/drawing/2014/main" id="{D4535F05-DF0A-A884-582E-A8B7606CFBB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616704" y="2696564"/>
              <a:ext cx="1016291" cy="1016291"/>
            </a:xfrm>
            <a:prstGeom prst="rect">
              <a:avLst/>
            </a:prstGeom>
          </p:spPr>
        </p:pic>
      </p:grpSp>
      <p:sp>
        <p:nvSpPr>
          <p:cNvPr id="29" name="Rectangle 28">
            <a:extLst>
              <a:ext uri="{FF2B5EF4-FFF2-40B4-BE49-F238E27FC236}">
                <a16:creationId xmlns:a16="http://schemas.microsoft.com/office/drawing/2014/main" id="{1F4AFD87-7E3C-95C4-9167-B16A9474E2AF}"/>
              </a:ext>
              <a:ext uri="{C183D7F6-B498-43B3-948B-1728B52AA6E4}">
                <adec:decorative xmlns:adec="http://schemas.microsoft.com/office/drawing/2017/decorative" val="1"/>
              </a:ext>
            </a:extLst>
          </p:cNvPr>
          <p:cNvSpPr/>
          <p:nvPr/>
        </p:nvSpPr>
        <p:spPr>
          <a:xfrm>
            <a:off x="120316" y="5568141"/>
            <a:ext cx="11417968" cy="11098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2" name="Group 91" descr="Endast 51 procent av organisationerna uppger att de gör sina anställda delaktiga i hanteringen av psykosociala risker. ">
            <a:extLst>
              <a:ext uri="{FF2B5EF4-FFF2-40B4-BE49-F238E27FC236}">
                <a16:creationId xmlns:a16="http://schemas.microsoft.com/office/drawing/2014/main" id="{B4A7BB91-524A-4AEB-00A7-EAE7B13F645F}"/>
              </a:ext>
            </a:extLst>
          </p:cNvPr>
          <p:cNvGrpSpPr/>
          <p:nvPr/>
        </p:nvGrpSpPr>
        <p:grpSpPr>
          <a:xfrm>
            <a:off x="1262298" y="4787683"/>
            <a:ext cx="8859302" cy="1641028"/>
            <a:chOff x="874652" y="4881619"/>
            <a:chExt cx="8859302" cy="1641028"/>
          </a:xfrm>
        </p:grpSpPr>
        <p:grpSp>
          <p:nvGrpSpPr>
            <p:cNvPr id="93" name="Group 92">
              <a:extLst>
                <a:ext uri="{FF2B5EF4-FFF2-40B4-BE49-F238E27FC236}">
                  <a16:creationId xmlns:a16="http://schemas.microsoft.com/office/drawing/2014/main" id="{B42987CB-F356-1208-0D2E-A09CB733F72A}"/>
                </a:ext>
              </a:extLst>
            </p:cNvPr>
            <p:cNvGrpSpPr/>
            <p:nvPr/>
          </p:nvGrpSpPr>
          <p:grpSpPr>
            <a:xfrm>
              <a:off x="874652" y="4881619"/>
              <a:ext cx="8859302" cy="1641028"/>
              <a:chOff x="1684165" y="4627998"/>
              <a:chExt cx="8859302" cy="1641028"/>
            </a:xfrm>
          </p:grpSpPr>
          <p:sp>
            <p:nvSpPr>
              <p:cNvPr id="95" name="Rectangle: Top Corners Rounded 94">
                <a:extLst>
                  <a:ext uri="{FF2B5EF4-FFF2-40B4-BE49-F238E27FC236}">
                    <a16:creationId xmlns:a16="http://schemas.microsoft.com/office/drawing/2014/main" id="{E40171EC-B0AD-45B0-B111-D90A0F846A28}"/>
                  </a:ext>
                </a:extLst>
              </p:cNvPr>
              <p:cNvSpPr/>
              <p:nvPr/>
            </p:nvSpPr>
            <p:spPr>
              <a:xfrm rot="10800000">
                <a:off x="1696605" y="4895252"/>
                <a:ext cx="8846862" cy="1373774"/>
              </a:xfrm>
              <a:prstGeom prst="round2SameRect">
                <a:avLst>
                  <a:gd name="adj1" fmla="val 5570"/>
                  <a:gd name="adj2" fmla="val 0"/>
                </a:avLst>
              </a:prstGeom>
              <a:solidFill>
                <a:srgbClr val="967EA7">
                  <a:alpha val="1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6" name="Group 95">
                <a:extLst>
                  <a:ext uri="{FF2B5EF4-FFF2-40B4-BE49-F238E27FC236}">
                    <a16:creationId xmlns:a16="http://schemas.microsoft.com/office/drawing/2014/main" id="{187B51C5-0470-281D-A47C-BB9E8CE95786}"/>
                  </a:ext>
                </a:extLst>
              </p:cNvPr>
              <p:cNvGrpSpPr/>
              <p:nvPr/>
            </p:nvGrpSpPr>
            <p:grpSpPr>
              <a:xfrm>
                <a:off x="1684165" y="4627998"/>
                <a:ext cx="8846862" cy="1639967"/>
                <a:chOff x="874651" y="2168532"/>
                <a:chExt cx="8846862" cy="1639967"/>
              </a:xfrm>
            </p:grpSpPr>
            <p:sp>
              <p:nvSpPr>
                <p:cNvPr id="98" name="Rectangle: Top Corners Rounded 97">
                  <a:extLst>
                    <a:ext uri="{FF2B5EF4-FFF2-40B4-BE49-F238E27FC236}">
                      <a16:creationId xmlns:a16="http://schemas.microsoft.com/office/drawing/2014/main" id="{9E6EB131-E8A8-7E95-C383-289B204F3753}"/>
                    </a:ext>
                  </a:extLst>
                </p:cNvPr>
                <p:cNvSpPr/>
                <p:nvPr/>
              </p:nvSpPr>
              <p:spPr>
                <a:xfrm rot="10800000">
                  <a:off x="874651" y="2437617"/>
                  <a:ext cx="8846858" cy="1370882"/>
                </a:xfrm>
                <a:prstGeom prst="round2SameRect">
                  <a:avLst>
                    <a:gd name="adj1" fmla="val 5400"/>
                    <a:gd name="adj2" fmla="val 0"/>
                  </a:avLst>
                </a:prstGeom>
                <a:noFill/>
                <a:ln w="9525">
                  <a:solidFill>
                    <a:srgbClr val="967EA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9" name="Content Placeholder 2">
                  <a:extLst>
                    <a:ext uri="{FF2B5EF4-FFF2-40B4-BE49-F238E27FC236}">
                      <a16:creationId xmlns:a16="http://schemas.microsoft.com/office/drawing/2014/main" id="{ACEBEDBF-2310-D95D-DC23-53E5A1262D55}"/>
                    </a:ext>
                  </a:extLst>
                </p:cNvPr>
                <p:cNvSpPr txBox="1">
                  <a:spLocks/>
                </p:cNvSpPr>
                <p:nvPr/>
              </p:nvSpPr>
              <p:spPr>
                <a:xfrm>
                  <a:off x="887091" y="3053138"/>
                  <a:ext cx="920218" cy="459555"/>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sv-SE" sz="1200"/>
                    <a:t>ENDAST</a:t>
                  </a:r>
                </a:p>
              </p:txBody>
            </p:sp>
            <p:sp>
              <p:nvSpPr>
                <p:cNvPr id="100" name="Content Placeholder 2" descr="Ruta som visar graden av arbetstagardeltagande i organisationernas arbete med att hantera psykosociala arbetsmiljörisker. Andelen är 51 procent. ">
                  <a:extLst>
                    <a:ext uri="{FF2B5EF4-FFF2-40B4-BE49-F238E27FC236}">
                      <a16:creationId xmlns:a16="http://schemas.microsoft.com/office/drawing/2014/main" id="{3994B876-AAE8-E8B6-4731-D4BFD324526D}"/>
                    </a:ext>
                  </a:extLst>
                </p:cNvPr>
                <p:cNvSpPr txBox="1">
                  <a:spLocks/>
                </p:cNvSpPr>
                <p:nvPr/>
              </p:nvSpPr>
              <p:spPr>
                <a:xfrm>
                  <a:off x="2659062" y="2739507"/>
                  <a:ext cx="3011414" cy="959059"/>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sv-SE" sz="1500" b="0"/>
                    <a:t>av organisationerna uppger att de gör sina anställda delaktiga i hanteringen av psykosociala risker.</a:t>
                  </a:r>
                </a:p>
              </p:txBody>
            </p:sp>
            <p:sp>
              <p:nvSpPr>
                <p:cNvPr id="101" name="Rectangle: Top Corners Rounded 100">
                  <a:extLst>
                    <a:ext uri="{FF2B5EF4-FFF2-40B4-BE49-F238E27FC236}">
                      <a16:creationId xmlns:a16="http://schemas.microsoft.com/office/drawing/2014/main" id="{28EDE9BD-0690-4F32-3C23-35FAF40A3780}"/>
                    </a:ext>
                  </a:extLst>
                </p:cNvPr>
                <p:cNvSpPr/>
                <p:nvPr/>
              </p:nvSpPr>
              <p:spPr>
                <a:xfrm>
                  <a:off x="874654" y="2168532"/>
                  <a:ext cx="8846859" cy="348411"/>
                </a:xfrm>
                <a:prstGeom prst="round2SameRect">
                  <a:avLst>
                    <a:gd name="adj1" fmla="val 40351"/>
                    <a:gd name="adj2" fmla="val 0"/>
                  </a:avLst>
                </a:prstGeom>
                <a:solidFill>
                  <a:srgbClr val="967E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TextBox 101">
                  <a:extLst>
                    <a:ext uri="{FF2B5EF4-FFF2-40B4-BE49-F238E27FC236}">
                      <a16:creationId xmlns:a16="http://schemas.microsoft.com/office/drawing/2014/main" id="{14F6540A-FFD1-DC25-8F0A-F8B629B38F32}"/>
                    </a:ext>
                  </a:extLst>
                </p:cNvPr>
                <p:cNvSpPr txBox="1"/>
                <p:nvPr/>
              </p:nvSpPr>
              <p:spPr>
                <a:xfrm>
                  <a:off x="1500427" y="2199820"/>
                  <a:ext cx="4087205" cy="307777"/>
                </a:xfrm>
                <a:prstGeom prst="rect">
                  <a:avLst/>
                </a:prstGeom>
                <a:noFill/>
              </p:spPr>
              <p:txBody>
                <a:bodyPr wrap="square" rtlCol="0">
                  <a:spAutoFit/>
                </a:bodyPr>
                <a:lstStyle/>
                <a:p>
                  <a:r>
                    <a:rPr lang="sv-SE" sz="1400" b="1">
                      <a:solidFill>
                        <a:schemeClr val="bg1"/>
                      </a:solidFill>
                    </a:rPr>
                    <a:t>ARBETSTAGARNAS DELAKTIGHET</a:t>
                  </a:r>
                </a:p>
              </p:txBody>
            </p:sp>
          </p:grpSp>
          <p:pic>
            <p:nvPicPr>
              <p:cNvPr id="97" name="Graphic 96">
                <a:extLst>
                  <a:ext uri="{FF2B5EF4-FFF2-40B4-BE49-F238E27FC236}">
                    <a16:creationId xmlns:a16="http://schemas.microsoft.com/office/drawing/2014/main" id="{0C493727-3E75-7FAB-9B5B-71EF55D9607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845211" y="4756673"/>
                <a:ext cx="458249" cy="476220"/>
              </a:xfrm>
              <a:prstGeom prst="rect">
                <a:avLst/>
              </a:prstGeom>
            </p:spPr>
          </p:pic>
        </p:grpSp>
        <p:pic>
          <p:nvPicPr>
            <p:cNvPr id="94" name="Picture 93">
              <a:extLst>
                <a:ext uri="{FF2B5EF4-FFF2-40B4-BE49-F238E27FC236}">
                  <a16:creationId xmlns:a16="http://schemas.microsoft.com/office/drawing/2014/main" id="{C1167B6E-7195-D6F7-DDBA-2F3ED4FBE4C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654990" y="5410738"/>
              <a:ext cx="1011429" cy="1011429"/>
            </a:xfrm>
            <a:prstGeom prst="rect">
              <a:avLst/>
            </a:prstGeom>
          </p:spPr>
        </p:pic>
      </p:grpSp>
      <p:pic>
        <p:nvPicPr>
          <p:cNvPr id="104" name="Picture 103">
            <a:extLst>
              <a:ext uri="{FF2B5EF4-FFF2-40B4-BE49-F238E27FC236}">
                <a16:creationId xmlns:a16="http://schemas.microsoft.com/office/drawing/2014/main" id="{8C13DF95-DF72-2414-8771-5094A22C232D}"/>
              </a:ext>
              <a:ext uri="{C183D7F6-B498-43B3-948B-1728B52AA6E4}">
                <adec:decorative xmlns:adec="http://schemas.microsoft.com/office/drawing/2017/decorative" val="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235691" y="4435419"/>
            <a:ext cx="4499238" cy="2011854"/>
          </a:xfrm>
          <a:prstGeom prst="rect">
            <a:avLst/>
          </a:prstGeom>
        </p:spPr>
      </p:pic>
      <p:sp>
        <p:nvSpPr>
          <p:cNvPr id="105" name="Content Placeholder 2">
            <a:extLst>
              <a:ext uri="{FF2B5EF4-FFF2-40B4-BE49-F238E27FC236}">
                <a16:creationId xmlns:a16="http://schemas.microsoft.com/office/drawing/2014/main" id="{94E8A230-2C71-6901-AA45-D427AF0A206A}"/>
              </a:ext>
            </a:extLst>
          </p:cNvPr>
          <p:cNvSpPr txBox="1">
            <a:spLocks/>
          </p:cNvSpPr>
          <p:nvPr/>
        </p:nvSpPr>
        <p:spPr>
          <a:xfrm>
            <a:off x="6379275" y="5391777"/>
            <a:ext cx="3084114" cy="906549"/>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sv-SE" sz="1400"/>
              <a:t>Att göra arbetstagarna delaktiga är avgörande för att kunna identifiera risker och tillsammans hitta effektiva lösningar.</a:t>
            </a:r>
          </a:p>
        </p:txBody>
      </p:sp>
      <p:cxnSp>
        <p:nvCxnSpPr>
          <p:cNvPr id="106" name="Straight Connector 105">
            <a:extLst>
              <a:ext uri="{FF2B5EF4-FFF2-40B4-BE49-F238E27FC236}">
                <a16:creationId xmlns:a16="http://schemas.microsoft.com/office/drawing/2014/main" id="{9C028D6A-574C-CC41-4A14-71FB0B9713B0}"/>
              </a:ext>
              <a:ext uri="{C183D7F6-B498-43B3-948B-1728B52AA6E4}">
                <adec:decorative xmlns:adec="http://schemas.microsoft.com/office/drawing/2017/decorative" val="1"/>
              </a:ext>
            </a:extLst>
          </p:cNvPr>
          <p:cNvCxnSpPr>
            <a:cxnSpLocks/>
          </p:cNvCxnSpPr>
          <p:nvPr/>
        </p:nvCxnSpPr>
        <p:spPr>
          <a:xfrm>
            <a:off x="6095773" y="5322675"/>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10972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BA438-0F2E-9C64-4D00-CD1C2707EEF5}"/>
              </a:ext>
              <a:ext uri="{C183D7F6-B498-43B3-948B-1728B52AA6E4}">
                <adec:decorative xmlns:adec="http://schemas.microsoft.com/office/drawing/2017/decorative" val="1"/>
              </a:ext>
            </a:extLst>
          </p:cNvPr>
          <p:cNvSpPr>
            <a:spLocks noGrp="1"/>
          </p:cNvSpPr>
          <p:nvPr>
            <p:ph type="title"/>
          </p:nvPr>
        </p:nvSpPr>
        <p:spPr/>
        <p:txBody>
          <a:bodyPr/>
          <a:lstStyle/>
          <a:p>
            <a:r>
              <a:rPr lang="sv-SE"/>
              <a:t>Den övergripande </a:t>
            </a:r>
            <a:r>
              <a:rPr lang="sv-SE">
                <a:solidFill>
                  <a:srgbClr val="003399"/>
                </a:solidFill>
              </a:rPr>
              <a:t>bilden: </a:t>
            </a:r>
            <a:r>
              <a:rPr lang="sv-SE"/>
              <a:t>organisationernas syn -2- </a:t>
            </a:r>
          </a:p>
        </p:txBody>
      </p:sp>
      <p:sp>
        <p:nvSpPr>
          <p:cNvPr id="13" name="TextBox 2">
            <a:extLst>
              <a:ext uri="{FF2B5EF4-FFF2-40B4-BE49-F238E27FC236}">
                <a16:creationId xmlns:a16="http://schemas.microsoft.com/office/drawing/2014/main" id="{BA3B64AA-D43C-97A4-0D72-0979C37CABFA}"/>
              </a:ext>
            </a:extLst>
          </p:cNvPr>
          <p:cNvSpPr txBox="1"/>
          <p:nvPr/>
        </p:nvSpPr>
        <p:spPr>
          <a:xfrm>
            <a:off x="1" y="1293442"/>
            <a:ext cx="9385300"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sv-SE" sz="1800" b="1">
                <a:latin typeface="+mn-lt"/>
              </a:rPr>
              <a:t>Psykosociala risker i organisationer:</a:t>
            </a:r>
          </a:p>
        </p:txBody>
      </p:sp>
      <p:graphicFrame>
        <p:nvGraphicFramePr>
          <p:cNvPr id="12" name="Chart 11" descr="Diagram som visar de psykosociala riskerna i organisationer åren 2024 respektive 2019: &#10;&#10;Hantering av besvärliga kunder, elever, patienter osv. 2019: 59 %. 2024: 56 %&#10;Tidspress. 2019: 45 % 2024: 43 %&#10;Dålig kommunikation eller bristande samarbete inom organisationen. 2019: 18 % 2024: 19 %&#10;Långa eller oregelbundna arbetspass.  2019: 21 % 2024: 18 %&#10;Rädsla att förlora jobbet.  2019: 11 % 2024: 10 %&#10;&#10;&#10;">
            <a:extLst>
              <a:ext uri="{FF2B5EF4-FFF2-40B4-BE49-F238E27FC236}">
                <a16:creationId xmlns:a16="http://schemas.microsoft.com/office/drawing/2014/main" id="{25A46D38-6881-B00D-95B5-8E342FDBB6C1}"/>
              </a:ext>
            </a:extLst>
          </p:cNvPr>
          <p:cNvGraphicFramePr/>
          <p:nvPr>
            <p:extLst>
              <p:ext uri="{D42A27DB-BD31-4B8C-83A1-F6EECF244321}">
                <p14:modId xmlns:p14="http://schemas.microsoft.com/office/powerpoint/2010/main" val="2174005950"/>
              </p:ext>
            </p:extLst>
          </p:nvPr>
        </p:nvGraphicFramePr>
        <p:xfrm>
          <a:off x="1623535" y="1565222"/>
          <a:ext cx="7584260" cy="417859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2ECF66E0-FB21-2548-B71C-FFBFC3E2A706}"/>
              </a:ext>
            </a:extLst>
          </p:cNvPr>
          <p:cNvSpPr txBox="1"/>
          <p:nvPr/>
        </p:nvSpPr>
        <p:spPr>
          <a:xfrm>
            <a:off x="3954995" y="5854350"/>
            <a:ext cx="6093994" cy="276999"/>
          </a:xfrm>
          <a:prstGeom prst="rect">
            <a:avLst/>
          </a:prstGeom>
          <a:noFill/>
        </p:spPr>
        <p:txBody>
          <a:bodyPr wrap="square">
            <a:spAutoFit/>
          </a:bodyPr>
          <a:lstStyle/>
          <a:p>
            <a:r>
              <a:rPr lang="sv-SE" sz="1200" i="1">
                <a:effectLst/>
              </a:rPr>
              <a:t>Källa: </a:t>
            </a:r>
            <a:r>
              <a:rPr lang="sv-SE" sz="1200">
                <a:effectLst/>
              </a:rPr>
              <a:t>Esener 2024 – Bas: Företag i EU-27</a:t>
            </a:r>
          </a:p>
        </p:txBody>
      </p:sp>
      <p:pic>
        <p:nvPicPr>
          <p:cNvPr id="8" name="Graphic 7">
            <a:extLst>
              <a:ext uri="{FF2B5EF4-FFF2-40B4-BE49-F238E27FC236}">
                <a16:creationId xmlns:a16="http://schemas.microsoft.com/office/drawing/2014/main" id="{F89978D5-6BB2-6486-CD4B-DAA555F4746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14750" y="5767698"/>
            <a:ext cx="240245" cy="283925"/>
          </a:xfrm>
          <a:prstGeom prst="rect">
            <a:avLst/>
          </a:prstGeom>
        </p:spPr>
      </p:pic>
    </p:spTree>
    <p:extLst>
      <p:ext uri="{BB962C8B-B14F-4D97-AF65-F5344CB8AC3E}">
        <p14:creationId xmlns:p14="http://schemas.microsoft.com/office/powerpoint/2010/main" val="452811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DA10D-02FB-5290-F3A4-BE123CA9B049}"/>
              </a:ext>
            </a:extLst>
          </p:cNvPr>
          <p:cNvSpPr>
            <a:spLocks noGrp="1"/>
          </p:cNvSpPr>
          <p:nvPr>
            <p:ph type="title"/>
          </p:nvPr>
        </p:nvSpPr>
        <p:spPr/>
        <p:txBody>
          <a:bodyPr/>
          <a:lstStyle/>
          <a:p>
            <a:r>
              <a:rPr lang="sv-SE"/>
              <a:t>Kampanjens syften och mål</a:t>
            </a:r>
          </a:p>
        </p:txBody>
      </p:sp>
      <p:sp>
        <p:nvSpPr>
          <p:cNvPr id="4" name="TextBox 2">
            <a:extLst>
              <a:ext uri="{FF2B5EF4-FFF2-40B4-BE49-F238E27FC236}">
                <a16:creationId xmlns:a16="http://schemas.microsoft.com/office/drawing/2014/main" id="{16810895-3B97-1A8C-EBA3-1D1C6355CC2D}"/>
              </a:ext>
            </a:extLst>
          </p:cNvPr>
          <p:cNvSpPr txBox="1"/>
          <p:nvPr/>
        </p:nvSpPr>
        <p:spPr>
          <a:xfrm>
            <a:off x="1" y="1293442"/>
            <a:ext cx="9172279"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sv-SE" sz="1800" b="1">
                <a:latin typeface="+mn-lt"/>
              </a:rPr>
              <a:t>Att öka medvetenheten om </a:t>
            </a:r>
          </a:p>
        </p:txBody>
      </p:sp>
      <p:sp>
        <p:nvSpPr>
          <p:cNvPr id="7" name="Content Placeholder 2">
            <a:extLst>
              <a:ext uri="{FF2B5EF4-FFF2-40B4-BE49-F238E27FC236}">
                <a16:creationId xmlns:a16="http://schemas.microsoft.com/office/drawing/2014/main" id="{1372602C-481B-8EC5-5FE3-0280CA503DA0}"/>
              </a:ext>
            </a:extLst>
          </p:cNvPr>
          <p:cNvSpPr txBox="1">
            <a:spLocks/>
          </p:cNvSpPr>
          <p:nvPr/>
        </p:nvSpPr>
        <p:spPr>
          <a:xfrm>
            <a:off x="600000" y="1957245"/>
            <a:ext cx="9052001" cy="941403"/>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600"/>
              </a:spcBef>
              <a:spcAft>
                <a:spcPts val="600"/>
              </a:spcAft>
            </a:pPr>
            <a:r>
              <a:rPr lang="sv-SE" sz="1800"/>
              <a:t>arbetsmiljöns viktiga roll för den psykiska hälsan och välbefinnandet</a:t>
            </a:r>
            <a:r>
              <a:rPr lang="sv-SE" sz="1800" b="0"/>
              <a:t>,</a:t>
            </a:r>
          </a:p>
          <a:p>
            <a:pPr marL="233363" indent="-233363">
              <a:spcBef>
                <a:spcPts val="600"/>
              </a:spcBef>
              <a:spcAft>
                <a:spcPts val="600"/>
              </a:spcAft>
            </a:pPr>
            <a:r>
              <a:rPr lang="sv-SE" sz="1800" b="0"/>
              <a:t>vikten av att </a:t>
            </a:r>
            <a:r>
              <a:rPr lang="sv-SE" sz="1800"/>
              <a:t>bedöma</a:t>
            </a:r>
            <a:r>
              <a:rPr lang="sv-SE" sz="1800" b="0"/>
              <a:t>, </a:t>
            </a:r>
            <a:r>
              <a:rPr lang="sv-SE" sz="1800"/>
              <a:t>förebygga och hantera psykosociala risker</a:t>
            </a:r>
            <a:r>
              <a:rPr lang="sv-SE" sz="1800" b="0"/>
              <a:t>. </a:t>
            </a:r>
            <a:r>
              <a:rPr lang="sv-SE" sz="1800"/>
              <a:t> </a:t>
            </a:r>
          </a:p>
          <a:p>
            <a:pPr marL="0" indent="0">
              <a:spcBef>
                <a:spcPts val="600"/>
              </a:spcBef>
              <a:spcAft>
                <a:spcPts val="600"/>
              </a:spcAft>
              <a:buNone/>
            </a:pPr>
            <a:endParaRPr lang="en-GB" sz="1800" b="0"/>
          </a:p>
        </p:txBody>
      </p:sp>
      <p:sp>
        <p:nvSpPr>
          <p:cNvPr id="5" name="TextBox 2">
            <a:extLst>
              <a:ext uri="{FF2B5EF4-FFF2-40B4-BE49-F238E27FC236}">
                <a16:creationId xmlns:a16="http://schemas.microsoft.com/office/drawing/2014/main" id="{14A5E75E-DFA9-8862-DC12-065B059B0E9F}"/>
              </a:ext>
            </a:extLst>
          </p:cNvPr>
          <p:cNvSpPr txBox="1"/>
          <p:nvPr/>
        </p:nvSpPr>
        <p:spPr>
          <a:xfrm>
            <a:off x="1" y="2990901"/>
            <a:ext cx="7541442"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sv-SE" sz="1800" b="1">
                <a:latin typeface="+mn-lt"/>
              </a:rPr>
              <a:t>Att uppmuntra till</a:t>
            </a:r>
          </a:p>
        </p:txBody>
      </p:sp>
      <p:sp>
        <p:nvSpPr>
          <p:cNvPr id="6" name="Content Placeholder 2">
            <a:extLst>
              <a:ext uri="{FF2B5EF4-FFF2-40B4-BE49-F238E27FC236}">
                <a16:creationId xmlns:a16="http://schemas.microsoft.com/office/drawing/2014/main" id="{C5F18C02-0207-3E05-D877-F290FBE54F2D}"/>
              </a:ext>
            </a:extLst>
          </p:cNvPr>
          <p:cNvSpPr txBox="1">
            <a:spLocks/>
          </p:cNvSpPr>
          <p:nvPr/>
        </p:nvSpPr>
        <p:spPr>
          <a:xfrm>
            <a:off x="599996" y="3715725"/>
            <a:ext cx="7450495" cy="2259773"/>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600"/>
              </a:spcBef>
              <a:spcAft>
                <a:spcPts val="600"/>
              </a:spcAft>
            </a:pPr>
            <a:r>
              <a:rPr lang="sv-SE" sz="1800"/>
              <a:t>nätverkande mellan intressenter</a:t>
            </a:r>
            <a:r>
              <a:rPr lang="sv-SE" sz="1800" b="0"/>
              <a:t>,</a:t>
            </a:r>
          </a:p>
          <a:p>
            <a:pPr marL="233363" indent="-233363">
              <a:spcBef>
                <a:spcPts val="600"/>
              </a:spcBef>
              <a:spcAft>
                <a:spcPts val="600"/>
              </a:spcAft>
            </a:pPr>
            <a:r>
              <a:rPr lang="sv-SE" sz="1800" b="0"/>
              <a:t>samarbete med </a:t>
            </a:r>
            <a:r>
              <a:rPr lang="sv-SE" sz="1800"/>
              <a:t>alla partner inom arbetsplatsen</a:t>
            </a:r>
            <a:r>
              <a:rPr lang="sv-SE" sz="1800" b="0"/>
              <a:t>,</a:t>
            </a:r>
          </a:p>
          <a:p>
            <a:pPr marL="233363" indent="-233363">
              <a:spcBef>
                <a:spcPts val="600"/>
              </a:spcBef>
              <a:spcAft>
                <a:spcPts val="600"/>
              </a:spcAft>
            </a:pPr>
            <a:r>
              <a:rPr lang="sv-SE" sz="1800" b="0"/>
              <a:t>en </a:t>
            </a:r>
            <a:r>
              <a:rPr lang="sv-SE" sz="1800"/>
              <a:t>stödjande</a:t>
            </a:r>
            <a:r>
              <a:rPr lang="sv-SE" sz="1800" b="0"/>
              <a:t>,</a:t>
            </a:r>
            <a:r>
              <a:rPr lang="sv-SE" sz="1800"/>
              <a:t> inkluderande</a:t>
            </a:r>
            <a:r>
              <a:rPr lang="sv-SE" sz="1800" b="0"/>
              <a:t> och </a:t>
            </a:r>
            <a:r>
              <a:rPr lang="sv-SE" sz="1800"/>
              <a:t>psykiskt sund arbetsmiljö</a:t>
            </a:r>
            <a:r>
              <a:rPr lang="sv-SE" sz="1800" b="0"/>
              <a:t>,</a:t>
            </a:r>
          </a:p>
          <a:p>
            <a:pPr marL="233363" indent="-233363">
              <a:spcBef>
                <a:spcPts val="600"/>
              </a:spcBef>
              <a:spcAft>
                <a:spcPts val="600"/>
              </a:spcAft>
            </a:pPr>
            <a:r>
              <a:rPr lang="sv-SE" sz="1800"/>
              <a:t>att psykosociala risker kopplas till bredare arbetsmiljöprocesser </a:t>
            </a:r>
            <a:r>
              <a:rPr lang="sv-SE" sz="1800" b="0"/>
              <a:t>för att säkerställa en övergripande strategi. </a:t>
            </a:r>
          </a:p>
          <a:p>
            <a:pPr>
              <a:spcBef>
                <a:spcPts val="600"/>
              </a:spcBef>
              <a:spcAft>
                <a:spcPts val="600"/>
              </a:spcAft>
            </a:pPr>
            <a:endParaRPr lang="en-GB" sz="1800"/>
          </a:p>
          <a:p>
            <a:pPr marL="0" indent="0">
              <a:spcBef>
                <a:spcPts val="600"/>
              </a:spcBef>
              <a:spcAft>
                <a:spcPts val="600"/>
              </a:spcAft>
              <a:buNone/>
            </a:pPr>
            <a:endParaRPr lang="en-GB" sz="1800"/>
          </a:p>
          <a:p>
            <a:pPr marL="0" indent="0">
              <a:spcBef>
                <a:spcPts val="600"/>
              </a:spcBef>
              <a:spcAft>
                <a:spcPts val="600"/>
              </a:spcAft>
              <a:buNone/>
            </a:pPr>
            <a:endParaRPr lang="en-GB" sz="1800"/>
          </a:p>
          <a:p>
            <a:pPr marL="0" indent="0">
              <a:spcBef>
                <a:spcPts val="600"/>
              </a:spcBef>
              <a:spcAft>
                <a:spcPts val="600"/>
              </a:spcAft>
              <a:buNone/>
            </a:pPr>
            <a:endParaRPr lang="en-GB" sz="1800" b="0"/>
          </a:p>
        </p:txBody>
      </p:sp>
      <p:pic>
        <p:nvPicPr>
          <p:cNvPr id="9" name="Picture 8" descr="Ett fotografi i form av ett moln som visar en grupp manliga arbetstagare samlade kring en tavla med siffror. Till vänster i bilden återges en grön mupp. Bilden belyser de organisatoriska insatser som krävs för att främja god psykisk hälsa på arbetsplatsen.  ">
            <a:extLst>
              <a:ext uri="{FF2B5EF4-FFF2-40B4-BE49-F238E27FC236}">
                <a16:creationId xmlns:a16="http://schemas.microsoft.com/office/drawing/2014/main" id="{F096355A-2958-5289-6E4A-A17E8FA573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4793" y="4670307"/>
            <a:ext cx="4017612" cy="2091109"/>
          </a:xfrm>
          <a:prstGeom prst="rect">
            <a:avLst/>
          </a:prstGeom>
        </p:spPr>
      </p:pic>
    </p:spTree>
    <p:extLst>
      <p:ext uri="{BB962C8B-B14F-4D97-AF65-F5344CB8AC3E}">
        <p14:creationId xmlns:p14="http://schemas.microsoft.com/office/powerpoint/2010/main" val="3087233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AD3B3-6F43-47EA-C5AC-2A9DC72728EB}"/>
              </a:ext>
            </a:extLst>
          </p:cNvPr>
          <p:cNvSpPr>
            <a:spLocks noGrp="1"/>
          </p:cNvSpPr>
          <p:nvPr>
            <p:ph type="title"/>
          </p:nvPr>
        </p:nvSpPr>
        <p:spPr/>
        <p:txBody>
          <a:bodyPr/>
          <a:lstStyle/>
          <a:p>
            <a:r>
              <a:rPr lang="sv-SE"/>
              <a:t>Vem riktar sig kampanjen till och vem bör delta?</a:t>
            </a:r>
          </a:p>
        </p:txBody>
      </p:sp>
      <p:sp>
        <p:nvSpPr>
          <p:cNvPr id="5" name="Speech Bubble: Rectangle 4">
            <a:extLst>
              <a:ext uri="{FF2B5EF4-FFF2-40B4-BE49-F238E27FC236}">
                <a16:creationId xmlns:a16="http://schemas.microsoft.com/office/drawing/2014/main" id="{A6E16FD6-934F-2E06-A455-D69B1BC34AB6}"/>
              </a:ext>
            </a:extLst>
          </p:cNvPr>
          <p:cNvSpPr/>
          <p:nvPr/>
        </p:nvSpPr>
        <p:spPr>
          <a:xfrm>
            <a:off x="703232" y="1531088"/>
            <a:ext cx="5942665" cy="578138"/>
          </a:xfrm>
          <a:prstGeom prst="wedgeRectCallout">
            <a:avLst>
              <a:gd name="adj1" fmla="val 52889"/>
              <a:gd name="adj2" fmla="val 20098"/>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a:buNone/>
            </a:pPr>
            <a:r>
              <a:rPr lang="sv-SE" sz="1800" b="1">
                <a:solidFill>
                  <a:srgbClr val="003399"/>
                </a:solidFill>
              </a:rPr>
              <a:t>Psykisk hälsa är ett gemensamt ansvar. </a:t>
            </a:r>
          </a:p>
        </p:txBody>
      </p:sp>
      <p:sp>
        <p:nvSpPr>
          <p:cNvPr id="4" name="TextBox 3">
            <a:extLst>
              <a:ext uri="{FF2B5EF4-FFF2-40B4-BE49-F238E27FC236}">
                <a16:creationId xmlns:a16="http://schemas.microsoft.com/office/drawing/2014/main" id="{BD5E20E1-F7B3-E4E9-82E6-ECD4246321AF}"/>
              </a:ext>
            </a:extLst>
          </p:cNvPr>
          <p:cNvSpPr txBox="1"/>
          <p:nvPr/>
        </p:nvSpPr>
        <p:spPr>
          <a:xfrm>
            <a:off x="950657" y="2376880"/>
            <a:ext cx="5259149" cy="3449762"/>
          </a:xfrm>
          <a:prstGeom prst="rect">
            <a:avLst/>
          </a:prstGeom>
          <a:noFill/>
        </p:spPr>
        <p:txBody>
          <a:bodyPr wrap="square" rtlCol="0">
            <a:noAutofit/>
          </a:bodyPr>
          <a:lstStyle/>
          <a:p>
            <a:pPr marL="233363" indent="-233363">
              <a:buFont typeface="Wingdings" panose="05000000000000000000" pitchFamily="2" charset="2"/>
              <a:buChar char="§"/>
            </a:pPr>
            <a:r>
              <a:rPr lang="sv-SE" sz="1800">
                <a:solidFill>
                  <a:schemeClr val="tx2"/>
                </a:solidFill>
              </a:rPr>
              <a:t>Arbetsgivare vid företag i alla storlekar </a:t>
            </a:r>
          </a:p>
          <a:p>
            <a:pPr marL="233363" indent="-233363">
              <a:buFont typeface="Wingdings" panose="05000000000000000000" pitchFamily="2" charset="2"/>
              <a:buChar char="§"/>
            </a:pPr>
            <a:r>
              <a:rPr lang="sv-SE" sz="1800">
                <a:solidFill>
                  <a:schemeClr val="tx2"/>
                </a:solidFill>
              </a:rPr>
              <a:t>Arbetstagare </a:t>
            </a:r>
          </a:p>
          <a:p>
            <a:pPr marL="233363" indent="-233363">
              <a:buFont typeface="Wingdings" panose="05000000000000000000" pitchFamily="2" charset="2"/>
              <a:buChar char="§"/>
            </a:pPr>
            <a:r>
              <a:rPr lang="sv-SE" sz="1800">
                <a:solidFill>
                  <a:schemeClr val="tx2"/>
                </a:solidFill>
              </a:rPr>
              <a:t>Arbetsmarknadens parter</a:t>
            </a:r>
          </a:p>
          <a:p>
            <a:pPr marL="233363" indent="-233363">
              <a:buFont typeface="Wingdings" panose="05000000000000000000" pitchFamily="2" charset="2"/>
              <a:buChar char="§"/>
            </a:pPr>
            <a:r>
              <a:rPr lang="sv-SE" sz="1800">
                <a:solidFill>
                  <a:schemeClr val="tx2"/>
                </a:solidFill>
              </a:rPr>
              <a:t>Arbetsmiljöinspektörer </a:t>
            </a:r>
          </a:p>
          <a:p>
            <a:pPr marL="233363" indent="-233363">
              <a:buFont typeface="Wingdings" panose="05000000000000000000" pitchFamily="2" charset="2"/>
              <a:buChar char="§"/>
            </a:pPr>
            <a:r>
              <a:rPr lang="sv-SE" sz="1800">
                <a:solidFill>
                  <a:schemeClr val="tx2"/>
                </a:solidFill>
              </a:rPr>
              <a:t>Personer som arbetar med arbetsmiljöfrågor </a:t>
            </a:r>
          </a:p>
          <a:p>
            <a:pPr marL="233363" indent="-233363">
              <a:buFont typeface="Wingdings" panose="05000000000000000000" pitchFamily="2" charset="2"/>
              <a:buChar char="§"/>
            </a:pPr>
            <a:r>
              <a:rPr lang="sv-SE" sz="1800">
                <a:solidFill>
                  <a:schemeClr val="tx2"/>
                </a:solidFill>
              </a:rPr>
              <a:t>Organisationer som arbetar med frågor kopplade till psykisk hälsa</a:t>
            </a:r>
          </a:p>
          <a:p>
            <a:pPr marL="233363" indent="-233363">
              <a:buFont typeface="Wingdings" panose="05000000000000000000" pitchFamily="2" charset="2"/>
              <a:buChar char="§"/>
            </a:pPr>
            <a:r>
              <a:rPr lang="sv-SE" sz="1800">
                <a:solidFill>
                  <a:schemeClr val="tx2"/>
                </a:solidFill>
              </a:rPr>
              <a:t>Kvinno- och ungdomsorganisationer </a:t>
            </a:r>
          </a:p>
          <a:p>
            <a:pPr marL="233363" indent="-233363">
              <a:buFont typeface="Wingdings" panose="05000000000000000000" pitchFamily="2" charset="2"/>
              <a:buChar char="§"/>
            </a:pPr>
            <a:r>
              <a:rPr lang="sv-SE" sz="1800">
                <a:solidFill>
                  <a:schemeClr val="tx2"/>
                </a:solidFill>
              </a:rPr>
              <a:t>Organisationer på området hbtqi+ </a:t>
            </a:r>
          </a:p>
          <a:p>
            <a:pPr marL="233363" indent="-233363">
              <a:buFont typeface="Wingdings" panose="05000000000000000000" pitchFamily="2" charset="2"/>
              <a:buChar char="§"/>
            </a:pPr>
            <a:r>
              <a:rPr lang="sv-SE" sz="1800">
                <a:solidFill>
                  <a:schemeClr val="tx2"/>
                </a:solidFill>
              </a:rPr>
              <a:t>Politiskt ansvariga</a:t>
            </a:r>
          </a:p>
          <a:p>
            <a:pPr marL="233363" indent="-233363">
              <a:buFont typeface="Wingdings" panose="05000000000000000000" pitchFamily="2" charset="2"/>
              <a:buChar char="§"/>
            </a:pPr>
            <a:r>
              <a:rPr lang="sv-SE" sz="1800">
                <a:solidFill>
                  <a:schemeClr val="tx2"/>
                </a:solidFill>
              </a:rPr>
              <a:t>Forskare och lärare </a:t>
            </a:r>
          </a:p>
          <a:p>
            <a:pPr marL="233363" indent="-233363">
              <a:buFont typeface="Wingdings" panose="05000000000000000000" pitchFamily="2" charset="2"/>
              <a:buChar char="§"/>
            </a:pPr>
            <a:r>
              <a:rPr lang="sv-SE" sz="1800">
                <a:solidFill>
                  <a:schemeClr val="tx2"/>
                </a:solidFill>
              </a:rPr>
              <a:t>Personer som arbetar inom mediebranschen </a:t>
            </a:r>
          </a:p>
          <a:p>
            <a:endParaRPr lang="en-GB" sz="1800"/>
          </a:p>
        </p:txBody>
      </p:sp>
      <p:pic>
        <p:nvPicPr>
          <p:cNvPr id="8" name="Picture 7" descr="Vektorgrafik som föreställer fyra gröna muppar sammanlänkade med linjer, vilket symboliserar gemensamt ansvar. En mupp håller i en kopp kaffe, en annan håller i ett utropstecken, den tredje i ett förstoringsglas och den fjärde i en megafon. ">
            <a:extLst>
              <a:ext uri="{FF2B5EF4-FFF2-40B4-BE49-F238E27FC236}">
                <a16:creationId xmlns:a16="http://schemas.microsoft.com/office/drawing/2014/main" id="{7BCBDC9E-D9FB-E804-EA92-C64D22B5D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9806" y="1655733"/>
            <a:ext cx="4291956" cy="5096698"/>
          </a:xfrm>
          <a:prstGeom prst="rect">
            <a:avLst/>
          </a:prstGeom>
        </p:spPr>
      </p:pic>
    </p:spTree>
    <p:extLst>
      <p:ext uri="{BB962C8B-B14F-4D97-AF65-F5344CB8AC3E}">
        <p14:creationId xmlns:p14="http://schemas.microsoft.com/office/powerpoint/2010/main" val="719662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393A63D-6B7A-BB59-9430-82D27ABFBEE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369" y="4366604"/>
            <a:ext cx="4748052" cy="2374026"/>
          </a:xfrm>
          <a:prstGeom prst="rect">
            <a:avLst/>
          </a:prstGeom>
        </p:spPr>
      </p:pic>
      <p:sp>
        <p:nvSpPr>
          <p:cNvPr id="2" name="Title 1">
            <a:extLst>
              <a:ext uri="{FF2B5EF4-FFF2-40B4-BE49-F238E27FC236}">
                <a16:creationId xmlns:a16="http://schemas.microsoft.com/office/drawing/2014/main" id="{FBD2DF9D-B8AE-937F-84F1-0B2BCD885A74}"/>
              </a:ext>
            </a:extLst>
          </p:cNvPr>
          <p:cNvSpPr>
            <a:spLocks noGrp="1"/>
          </p:cNvSpPr>
          <p:nvPr>
            <p:ph type="title"/>
          </p:nvPr>
        </p:nvSpPr>
        <p:spPr/>
        <p:txBody>
          <a:bodyPr/>
          <a:lstStyle/>
          <a:p>
            <a:r>
              <a:rPr lang="sv-SE"/>
              <a:t>En handlingsplan: kampanjens fem prioriterade områden</a:t>
            </a:r>
          </a:p>
        </p:txBody>
      </p:sp>
      <p:graphicFrame>
        <p:nvGraphicFramePr>
          <p:cNvPr id="5" name="Content Placeholder 3" descr="En tidsplan som visar startdatumen för vart och ett av kampanjens fem prioriterade områden.">
            <a:extLst>
              <a:ext uri="{FF2B5EF4-FFF2-40B4-BE49-F238E27FC236}">
                <a16:creationId xmlns:a16="http://schemas.microsoft.com/office/drawing/2014/main" id="{727470C4-A17D-8388-6E2A-4EDBCFCEE12C}"/>
              </a:ext>
            </a:extLst>
          </p:cNvPr>
          <p:cNvGraphicFramePr>
            <a:graphicFrameLocks noGrp="1"/>
          </p:cNvGraphicFramePr>
          <p:nvPr>
            <p:extLst>
              <p:ext uri="{D42A27DB-BD31-4B8C-83A1-F6EECF244321}">
                <p14:modId xmlns:p14="http://schemas.microsoft.com/office/powerpoint/2010/main" val="4137619656"/>
              </p:ext>
            </p:extLst>
          </p:nvPr>
        </p:nvGraphicFramePr>
        <p:xfrm>
          <a:off x="1497877" y="1571391"/>
          <a:ext cx="9581249" cy="321548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Picture 7">
            <a:extLst>
              <a:ext uri="{FF2B5EF4-FFF2-40B4-BE49-F238E27FC236}">
                <a16:creationId xmlns:a16="http://schemas.microsoft.com/office/drawing/2014/main" id="{0B45660B-49A7-C8B9-252D-6A3DF1F42946}"/>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170" y="4247146"/>
            <a:ext cx="3264012" cy="2477863"/>
          </a:xfrm>
          <a:prstGeom prst="rect">
            <a:avLst/>
          </a:prstGeom>
        </p:spPr>
      </p:pic>
    </p:spTree>
    <p:extLst>
      <p:ext uri="{BB962C8B-B14F-4D97-AF65-F5344CB8AC3E}">
        <p14:creationId xmlns:p14="http://schemas.microsoft.com/office/powerpoint/2010/main" val="3728372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56FBB-E172-1DED-B87B-2204CE556F86}"/>
              </a:ext>
            </a:extLst>
          </p:cNvPr>
          <p:cNvSpPr>
            <a:spLocks noGrp="1"/>
          </p:cNvSpPr>
          <p:nvPr>
            <p:ph type="title"/>
          </p:nvPr>
        </p:nvSpPr>
        <p:spPr/>
        <p:txBody>
          <a:bodyPr/>
          <a:lstStyle/>
          <a:p>
            <a:r>
              <a:rPr lang="sv-SE"/>
              <a:t>Prioritering 1: Bedömning och hantering av psykosociala risker -1- </a:t>
            </a:r>
          </a:p>
        </p:txBody>
      </p:sp>
      <p:sp>
        <p:nvSpPr>
          <p:cNvPr id="5" name="TextBox 2">
            <a:extLst>
              <a:ext uri="{FF2B5EF4-FFF2-40B4-BE49-F238E27FC236}">
                <a16:creationId xmlns:a16="http://schemas.microsoft.com/office/drawing/2014/main" id="{78220600-1A6C-86C9-A599-10A49BB4CE4E}"/>
              </a:ext>
            </a:extLst>
          </p:cNvPr>
          <p:cNvSpPr txBox="1"/>
          <p:nvPr/>
        </p:nvSpPr>
        <p:spPr>
          <a:xfrm>
            <a:off x="0" y="1293442"/>
            <a:ext cx="10679832"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sv-SE" sz="1800" b="1">
                <a:latin typeface="+mn-lt"/>
              </a:rPr>
              <a:t>Nuläget</a:t>
            </a:r>
          </a:p>
        </p:txBody>
      </p:sp>
      <p:sp>
        <p:nvSpPr>
          <p:cNvPr id="4" name="Content Placeholder 2">
            <a:extLst>
              <a:ext uri="{FF2B5EF4-FFF2-40B4-BE49-F238E27FC236}">
                <a16:creationId xmlns:a16="http://schemas.microsoft.com/office/drawing/2014/main" id="{5EE5061C-8F42-6456-36E1-0EEAD890D909}"/>
              </a:ext>
            </a:extLst>
          </p:cNvPr>
          <p:cNvSpPr txBox="1">
            <a:spLocks/>
          </p:cNvSpPr>
          <p:nvPr/>
        </p:nvSpPr>
        <p:spPr>
          <a:xfrm>
            <a:off x="600001" y="2025178"/>
            <a:ext cx="10079831" cy="2807643"/>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sv-SE" sz="1600" b="0"/>
              <a:t>Arbetsgivare har en </a:t>
            </a:r>
            <a:r>
              <a:rPr lang="sv-SE" sz="1600"/>
              <a:t>lagstadgad skyldighet att skydda arbetstagarnas hälsa</a:t>
            </a:r>
            <a:r>
              <a:rPr lang="sv-SE" sz="1600" b="0"/>
              <a:t>, vilket även innefattar den </a:t>
            </a:r>
            <a:r>
              <a:rPr lang="sv-SE" sz="1600"/>
              <a:t>psykiska hälsan</a:t>
            </a:r>
            <a:r>
              <a:rPr lang="sv-SE" sz="1600" b="0"/>
              <a:t>.</a:t>
            </a:r>
          </a:p>
          <a:p>
            <a:pPr marL="233363" indent="-233363">
              <a:spcAft>
                <a:spcPts val="600"/>
              </a:spcAft>
            </a:pPr>
            <a:r>
              <a:rPr lang="sv-SE" sz="1600" b="0"/>
              <a:t>Endast </a:t>
            </a:r>
            <a:r>
              <a:rPr lang="sv-SE" sz="1600"/>
              <a:t>39 procent av företagen </a:t>
            </a:r>
            <a:r>
              <a:rPr lang="sv-SE" sz="1600" b="0"/>
              <a:t>uppger att de har en </a:t>
            </a:r>
            <a:r>
              <a:rPr lang="sv-SE" sz="1600"/>
              <a:t>handlingsplan mot arbetsrelaterad stress</a:t>
            </a:r>
            <a:r>
              <a:rPr lang="sv-SE" sz="1600" b="0"/>
              <a:t>.</a:t>
            </a:r>
          </a:p>
          <a:p>
            <a:pPr marL="233363" indent="-233363">
              <a:spcAft>
                <a:spcPts val="600"/>
              </a:spcAft>
            </a:pPr>
            <a:r>
              <a:rPr lang="sv-SE" sz="1600" b="0"/>
              <a:t>Organisationer kan visserligen identifiera psykosociala risker, men ofta </a:t>
            </a:r>
            <a:r>
              <a:rPr lang="sv-SE" sz="1600"/>
              <a:t>saknar de </a:t>
            </a:r>
            <a:r>
              <a:rPr lang="sv-SE" sz="1600" b="0"/>
              <a:t>systematiska och formaliserade </a:t>
            </a:r>
            <a:r>
              <a:rPr lang="sv-SE" sz="1600"/>
              <a:t>åtgärder för att hantera dem på ett effektivt sätt</a:t>
            </a:r>
            <a:r>
              <a:rPr lang="sv-SE" sz="1600" b="0"/>
              <a:t>. </a:t>
            </a:r>
          </a:p>
          <a:p>
            <a:pPr marL="233363" indent="-233363">
              <a:spcAft>
                <a:spcPts val="600"/>
              </a:spcAft>
            </a:pPr>
            <a:r>
              <a:rPr lang="sv-SE" sz="1600" b="0"/>
              <a:t>Det finns belägg för att medvetenheten och införandet av </a:t>
            </a:r>
            <a:r>
              <a:rPr lang="sv-SE" sz="1600"/>
              <a:t>förebyggande </a:t>
            </a:r>
            <a:r>
              <a:rPr lang="sv-SE" sz="1600">
                <a:solidFill>
                  <a:schemeClr val="accent1"/>
                </a:solidFill>
              </a:rPr>
              <a:t>åtgärder varierar mellan olika </a:t>
            </a:r>
            <a:r>
              <a:rPr lang="sv-SE" sz="1600"/>
              <a:t>sektorer och länder</a:t>
            </a:r>
            <a:r>
              <a:rPr lang="sv-SE" sz="1600" b="0"/>
              <a:t>.</a:t>
            </a:r>
          </a:p>
        </p:txBody>
      </p:sp>
      <p:pic>
        <p:nvPicPr>
          <p:cNvPr id="6" name="Picture 5">
            <a:extLst>
              <a:ext uri="{FF2B5EF4-FFF2-40B4-BE49-F238E27FC236}">
                <a16:creationId xmlns:a16="http://schemas.microsoft.com/office/drawing/2014/main" id="{7149023F-12B0-28FE-8FD2-43688F396FD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94352"/>
            <a:ext cx="3938016" cy="2151888"/>
          </a:xfrm>
          <a:prstGeom prst="rect">
            <a:avLst/>
          </a:prstGeom>
        </p:spPr>
      </p:pic>
    </p:spTree>
    <p:extLst>
      <p:ext uri="{BB962C8B-B14F-4D97-AF65-F5344CB8AC3E}">
        <p14:creationId xmlns:p14="http://schemas.microsoft.com/office/powerpoint/2010/main" val="5258782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91D47-550C-C10E-4A4E-6869EC31C7A1}"/>
              </a:ext>
              <a:ext uri="{C183D7F6-B498-43B3-948B-1728B52AA6E4}">
                <adec:decorative xmlns:adec="http://schemas.microsoft.com/office/drawing/2017/decorative" val="1"/>
              </a:ext>
            </a:extLst>
          </p:cNvPr>
          <p:cNvSpPr>
            <a:spLocks noGrp="1"/>
          </p:cNvSpPr>
          <p:nvPr>
            <p:ph type="title"/>
          </p:nvPr>
        </p:nvSpPr>
        <p:spPr/>
        <p:txBody>
          <a:bodyPr/>
          <a:lstStyle/>
          <a:p>
            <a:r>
              <a:rPr lang="sv-SE"/>
              <a:t>Prioritering 1: Bedömning och hantering av psykosociala risker -2- </a:t>
            </a:r>
          </a:p>
        </p:txBody>
      </p:sp>
      <p:sp>
        <p:nvSpPr>
          <p:cNvPr id="4" name="Rectangle 3">
            <a:extLst>
              <a:ext uri="{FF2B5EF4-FFF2-40B4-BE49-F238E27FC236}">
                <a16:creationId xmlns:a16="http://schemas.microsoft.com/office/drawing/2014/main" id="{5978B3BF-F5DD-EF14-8F1E-31C8593438D2}"/>
              </a:ext>
            </a:extLst>
          </p:cNvPr>
          <p:cNvSpPr/>
          <p:nvPr/>
        </p:nvSpPr>
        <p:spPr>
          <a:xfrm>
            <a:off x="0" y="1024254"/>
            <a:ext cx="12192000"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487680" tIns="121920" rIns="243840" bIns="121920" rtlCol="0">
            <a:spAutoFit/>
          </a:bodyPr>
          <a:lstStyle/>
          <a:p>
            <a:pPr algn="ctr"/>
            <a:r>
              <a:rPr lang="sv-SE" b="1">
                <a:solidFill>
                  <a:srgbClr val="003399"/>
                </a:solidFill>
                <a:cs typeface="Arial" panose="020B0604020202020204" pitchFamily="34" charset="0"/>
              </a:rPr>
              <a:t>          De största svårigheterna som företagen uppger att </a:t>
            </a:r>
          </a:p>
          <a:p>
            <a:pPr algn="ctr"/>
            <a:r>
              <a:rPr lang="sv-SE" b="1">
                <a:solidFill>
                  <a:srgbClr val="003399"/>
                </a:solidFill>
                <a:cs typeface="Arial" panose="020B0604020202020204" pitchFamily="34" charset="0"/>
              </a:rPr>
              <a:t>de stöter på när det gäller hantering av psykosociala risker:</a:t>
            </a:r>
          </a:p>
        </p:txBody>
      </p:sp>
      <p:grpSp>
        <p:nvGrpSpPr>
          <p:cNvPr id="13" name="Group 12" descr="Fyra cirkeldiagram visar de största svårigheterna som företagen uppger att de stöter på när det gäller hantering av psykosociala risker.  Cirkeldiagram 1 visar 59 procent.  Ovilja att tala öppet om dessa frågor. Cirkeldiagram 2 visar 44 procent. Brist på expertkunskap eller specialiststöd. Cirkeldiagram 3 visar 43 procent. Bristande medvetenhet bland de anställda.  Cirkeldiagram 4 visar 32 procent. Bristande medvetenhet hos ledningen.">
            <a:extLst>
              <a:ext uri="{FF2B5EF4-FFF2-40B4-BE49-F238E27FC236}">
                <a16:creationId xmlns:a16="http://schemas.microsoft.com/office/drawing/2014/main" id="{5A1D7735-3259-B0E5-ADF7-9703C0F715D4}"/>
              </a:ext>
            </a:extLst>
          </p:cNvPr>
          <p:cNvGrpSpPr/>
          <p:nvPr/>
        </p:nvGrpSpPr>
        <p:grpSpPr>
          <a:xfrm>
            <a:off x="120387" y="1503628"/>
            <a:ext cx="11741588" cy="2500562"/>
            <a:chOff x="176987" y="3931303"/>
            <a:chExt cx="11741588" cy="2500562"/>
          </a:xfrm>
        </p:grpSpPr>
        <p:pic>
          <p:nvPicPr>
            <p:cNvPr id="7" name="Picture 6">
              <a:extLst>
                <a:ext uri="{FF2B5EF4-FFF2-40B4-BE49-F238E27FC236}">
                  <a16:creationId xmlns:a16="http://schemas.microsoft.com/office/drawing/2014/main" id="{AFF32426-BCE2-F911-6B72-3C72DB0D41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987" y="3931303"/>
              <a:ext cx="11028278" cy="2320421"/>
            </a:xfrm>
            <a:prstGeom prst="rect">
              <a:avLst/>
            </a:prstGeom>
          </p:spPr>
        </p:pic>
        <p:grpSp>
          <p:nvGrpSpPr>
            <p:cNvPr id="8" name="Group 7">
              <a:extLst>
                <a:ext uri="{FF2B5EF4-FFF2-40B4-BE49-F238E27FC236}">
                  <a16:creationId xmlns:a16="http://schemas.microsoft.com/office/drawing/2014/main" id="{897581BB-4216-3A32-AAC1-60C46110EDE4}"/>
                </a:ext>
              </a:extLst>
            </p:cNvPr>
            <p:cNvGrpSpPr/>
            <p:nvPr/>
          </p:nvGrpSpPr>
          <p:grpSpPr>
            <a:xfrm>
              <a:off x="1950247" y="5761549"/>
              <a:ext cx="9968328" cy="670316"/>
              <a:chOff x="1503249" y="3265556"/>
              <a:chExt cx="7476246" cy="502735"/>
            </a:xfrm>
          </p:grpSpPr>
          <p:sp>
            <p:nvSpPr>
              <p:cNvPr id="9" name="Title 1">
                <a:extLst>
                  <a:ext uri="{FF2B5EF4-FFF2-40B4-BE49-F238E27FC236}">
                    <a16:creationId xmlns:a16="http://schemas.microsoft.com/office/drawing/2014/main" id="{4DC8855D-01CF-4E73-F998-DCC42C6A85DD}"/>
                  </a:ext>
                </a:extLst>
              </p:cNvPr>
              <p:cNvSpPr txBox="1">
                <a:spLocks/>
              </p:cNvSpPr>
              <p:nvPr/>
            </p:nvSpPr>
            <p:spPr>
              <a:xfrm>
                <a:off x="1503249" y="3271392"/>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sv-SE" sz="1600"/>
                  <a:t>Ovilja att tala öppet </a:t>
                </a:r>
                <a:br>
                  <a:rPr lang="sv-SE" sz="1600"/>
                </a:br>
                <a:r>
                  <a:rPr lang="sv-SE" sz="1600"/>
                  <a:t>om dessa frågor</a:t>
                </a:r>
              </a:p>
            </p:txBody>
          </p:sp>
          <p:sp>
            <p:nvSpPr>
              <p:cNvPr id="10" name="Title 1">
                <a:extLst>
                  <a:ext uri="{FF2B5EF4-FFF2-40B4-BE49-F238E27FC236}">
                    <a16:creationId xmlns:a16="http://schemas.microsoft.com/office/drawing/2014/main" id="{DCFD6557-77B8-59DD-ED72-7EF7743CFDCA}"/>
                  </a:ext>
                </a:extLst>
              </p:cNvPr>
              <p:cNvSpPr txBox="1">
                <a:spLocks/>
              </p:cNvSpPr>
              <p:nvPr/>
            </p:nvSpPr>
            <p:spPr>
              <a:xfrm>
                <a:off x="3352988" y="3276071"/>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sv-SE" sz="1600"/>
                  <a:t>Brist på expertkunskap eller specialiststöd</a:t>
                </a:r>
              </a:p>
            </p:txBody>
          </p:sp>
          <p:sp>
            <p:nvSpPr>
              <p:cNvPr id="11" name="Title 1">
                <a:extLst>
                  <a:ext uri="{FF2B5EF4-FFF2-40B4-BE49-F238E27FC236}">
                    <a16:creationId xmlns:a16="http://schemas.microsoft.com/office/drawing/2014/main" id="{BCEE7AF2-E8EB-F4AC-A820-F6891B7433D5}"/>
                  </a:ext>
                </a:extLst>
              </p:cNvPr>
              <p:cNvSpPr txBox="1">
                <a:spLocks/>
              </p:cNvSpPr>
              <p:nvPr/>
            </p:nvSpPr>
            <p:spPr>
              <a:xfrm>
                <a:off x="5187989" y="3265556"/>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sv-SE" sz="1600"/>
                  <a:t>Bristande medvetenhet bland de anställda</a:t>
                </a:r>
              </a:p>
            </p:txBody>
          </p:sp>
          <p:sp>
            <p:nvSpPr>
              <p:cNvPr id="12" name="Title 1">
                <a:extLst>
                  <a:ext uri="{FF2B5EF4-FFF2-40B4-BE49-F238E27FC236}">
                    <a16:creationId xmlns:a16="http://schemas.microsoft.com/office/drawing/2014/main" id="{DDF57967-B596-6762-5BFC-3E57F47A3704}"/>
                  </a:ext>
                </a:extLst>
              </p:cNvPr>
              <p:cNvSpPr txBox="1">
                <a:spLocks/>
              </p:cNvSpPr>
              <p:nvPr/>
            </p:nvSpPr>
            <p:spPr>
              <a:xfrm>
                <a:off x="7018163" y="3272184"/>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sv-SE" sz="1600"/>
                  <a:t>Bristande medvetenhet hos ledningen</a:t>
                </a:r>
              </a:p>
            </p:txBody>
          </p:sp>
        </p:grpSp>
      </p:grpSp>
      <p:sp>
        <p:nvSpPr>
          <p:cNvPr id="5" name="TextBox 4">
            <a:extLst>
              <a:ext uri="{FF2B5EF4-FFF2-40B4-BE49-F238E27FC236}">
                <a16:creationId xmlns:a16="http://schemas.microsoft.com/office/drawing/2014/main" id="{435AF605-DAC3-06D5-9148-6D615B7C3E6C}"/>
              </a:ext>
            </a:extLst>
          </p:cNvPr>
          <p:cNvSpPr txBox="1"/>
          <p:nvPr/>
        </p:nvSpPr>
        <p:spPr>
          <a:xfrm>
            <a:off x="626698" y="4455771"/>
            <a:ext cx="10962789" cy="1431161"/>
          </a:xfrm>
          <a:prstGeom prst="rect">
            <a:avLst/>
          </a:prstGeom>
        </p:spPr>
        <p:txBody>
          <a:bodyPr lIns="91440" tIns="45720" rIns="91440" bIns="45720" anchor="t">
            <a:noAutofit/>
          </a:bodyPr>
          <a:lstStyle>
            <a:defPPr>
              <a:defRPr lang="en-US"/>
            </a:defPPr>
            <a:lvl1pPr marL="251994" indent="-251994" defTabSz="457189">
              <a:spcBef>
                <a:spcPts val="1200"/>
              </a:spcBef>
              <a:spcAft>
                <a:spcPts val="600"/>
              </a:spcAft>
              <a:buClr>
                <a:schemeClr val="tx2"/>
              </a:buClr>
              <a:buFont typeface="Wingdings" pitchFamily="2" charset="2"/>
              <a:buChar char="§"/>
              <a:defRPr b="0" i="0" baseline="0">
                <a:solidFill>
                  <a:schemeClr val="tx2"/>
                </a:solidFill>
              </a:defRPr>
            </a:lvl1pPr>
            <a:lvl2pPr marL="431989" indent="-179996" defTabSz="457189">
              <a:spcBef>
                <a:spcPts val="0"/>
              </a:spcBef>
              <a:spcAft>
                <a:spcPts val="0"/>
              </a:spcAft>
              <a:buClrTx/>
              <a:buFont typeface="Arial" pitchFamily="34" charset="0"/>
              <a:buChar char="•"/>
              <a:defRPr baseline="0"/>
            </a:lvl2pPr>
            <a:lvl3pPr marL="611985" indent="-179996" defTabSz="457189">
              <a:spcBef>
                <a:spcPts val="0"/>
              </a:spcBef>
              <a:spcAft>
                <a:spcPts val="0"/>
              </a:spcAft>
              <a:buClrTx/>
              <a:buFont typeface="Arial" pitchFamily="34" charset="0"/>
              <a:buChar char="−"/>
              <a:defRPr sz="1700" baseline="0"/>
            </a:lvl3pPr>
            <a:lvl4pPr marL="791980" indent="-179996" defTabSz="457189">
              <a:spcBef>
                <a:spcPts val="0"/>
              </a:spcBef>
              <a:spcAft>
                <a:spcPts val="0"/>
              </a:spcAft>
              <a:buClrTx/>
              <a:buFont typeface="Arial" pitchFamily="34" charset="0"/>
              <a:buChar char="•"/>
              <a:defRPr sz="1600" baseline="0"/>
            </a:lvl4pPr>
            <a:lvl5pPr marL="971976" indent="-179996" defTabSz="457189">
              <a:spcBef>
                <a:spcPts val="0"/>
              </a:spcBef>
              <a:spcAft>
                <a:spcPts val="0"/>
              </a:spcAft>
              <a:buClrTx/>
              <a:buFont typeface="Arial" pitchFamily="34" charset="0"/>
              <a:buChar char="−"/>
              <a:defRPr sz="1500" baseline="0"/>
            </a:lvl5pPr>
            <a:lvl6pPr marL="1257719" indent="-285744" defTabSz="457189">
              <a:spcBef>
                <a:spcPts val="0"/>
              </a:spcBef>
              <a:buFont typeface="Arial" pitchFamily="34" charset="0"/>
              <a:buChar char="•"/>
              <a:defRPr sz="1400" baseline="0"/>
            </a:lvl6pPr>
            <a:lvl7pPr marL="1331967" indent="-179996" defTabSz="457189">
              <a:spcBef>
                <a:spcPts val="0"/>
              </a:spcBef>
              <a:buFont typeface="Arial" pitchFamily="34" charset="0"/>
              <a:buChar char="−"/>
              <a:defRPr sz="1300" baseline="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pPr marL="233045" indent="-233045">
              <a:spcBef>
                <a:spcPts val="600"/>
              </a:spcBef>
            </a:pPr>
            <a:r>
              <a:rPr lang="sv-SE"/>
              <a:t>Forskning visar att mindre företag tenderar att hantera psykosociala risker på ad hoc-nivå i stället för att ha strukturerade strategier. </a:t>
            </a:r>
          </a:p>
          <a:p>
            <a:pPr marL="233363" indent="-233363">
              <a:spcBef>
                <a:spcPts val="600"/>
              </a:spcBef>
            </a:pPr>
            <a:r>
              <a:rPr lang="sv-SE"/>
              <a:t>Det finns dock lovande initiativ från myndigheter och olika branscher för att stödja företag i hanteringen av psykosociala risker. </a:t>
            </a:r>
          </a:p>
        </p:txBody>
      </p:sp>
    </p:spTree>
    <p:extLst>
      <p:ext uri="{BB962C8B-B14F-4D97-AF65-F5344CB8AC3E}">
        <p14:creationId xmlns:p14="http://schemas.microsoft.com/office/powerpoint/2010/main" val="30633561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DDDB3A61-67CA-DC2F-8A3D-3DA55425D312}"/>
              </a:ext>
              <a:ext uri="{C183D7F6-B498-43B3-948B-1728B52AA6E4}">
                <adec:decorative xmlns:adec="http://schemas.microsoft.com/office/drawing/2017/decorative" val="1"/>
              </a:ext>
            </a:extLst>
          </p:cNvPr>
          <p:cNvSpPr/>
          <p:nvPr/>
        </p:nvSpPr>
        <p:spPr>
          <a:xfrm>
            <a:off x="0" y="5472112"/>
            <a:ext cx="11642651" cy="12058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a:extLst>
              <a:ext uri="{FF2B5EF4-FFF2-40B4-BE49-F238E27FC236}">
                <a16:creationId xmlns:a16="http://schemas.microsoft.com/office/drawing/2014/main" id="{27A72DE3-10C3-2DC2-669C-892D4BBCABF1}"/>
              </a:ext>
              <a:ext uri="{C183D7F6-B498-43B3-948B-1728B52AA6E4}">
                <adec:decorative xmlns:adec="http://schemas.microsoft.com/office/drawing/2017/decorative" val="1"/>
              </a:ext>
            </a:extLst>
          </p:cNvPr>
          <p:cNvSpPr txBox="1"/>
          <p:nvPr/>
        </p:nvSpPr>
        <p:spPr>
          <a:xfrm>
            <a:off x="7849285" y="5821833"/>
            <a:ext cx="3122136"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a:latin typeface="+mn-lt"/>
            </a:endParaRPr>
          </a:p>
        </p:txBody>
      </p:sp>
      <p:sp>
        <p:nvSpPr>
          <p:cNvPr id="30" name="TextBox 29">
            <a:extLst>
              <a:ext uri="{FF2B5EF4-FFF2-40B4-BE49-F238E27FC236}">
                <a16:creationId xmlns:a16="http://schemas.microsoft.com/office/drawing/2014/main" id="{F7E70735-201B-ED52-51CB-32F369D2854B}"/>
              </a:ext>
              <a:ext uri="{C183D7F6-B498-43B3-948B-1728B52AA6E4}">
                <adec:decorative xmlns:adec="http://schemas.microsoft.com/office/drawing/2017/decorative" val="1"/>
              </a:ext>
            </a:extLst>
          </p:cNvPr>
          <p:cNvSpPr txBox="1"/>
          <p:nvPr/>
        </p:nvSpPr>
        <p:spPr>
          <a:xfrm>
            <a:off x="7194262" y="5159469"/>
            <a:ext cx="3334128"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a:latin typeface="+mn-lt"/>
            </a:endParaRPr>
          </a:p>
        </p:txBody>
      </p:sp>
      <p:sp>
        <p:nvSpPr>
          <p:cNvPr id="29" name="TextBox 28">
            <a:extLst>
              <a:ext uri="{FF2B5EF4-FFF2-40B4-BE49-F238E27FC236}">
                <a16:creationId xmlns:a16="http://schemas.microsoft.com/office/drawing/2014/main" id="{999934AF-AF70-6169-DCF5-75F40B15C85E}"/>
              </a:ext>
              <a:ext uri="{C183D7F6-B498-43B3-948B-1728B52AA6E4}">
                <adec:decorative xmlns:adec="http://schemas.microsoft.com/office/drawing/2017/decorative" val="1"/>
              </a:ext>
            </a:extLst>
          </p:cNvPr>
          <p:cNvSpPr txBox="1"/>
          <p:nvPr/>
        </p:nvSpPr>
        <p:spPr>
          <a:xfrm>
            <a:off x="6524626" y="4492544"/>
            <a:ext cx="2609749"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a:latin typeface="+mn-lt"/>
            </a:endParaRPr>
          </a:p>
        </p:txBody>
      </p:sp>
      <p:sp>
        <p:nvSpPr>
          <p:cNvPr id="2" name="Title 1">
            <a:extLst>
              <a:ext uri="{FF2B5EF4-FFF2-40B4-BE49-F238E27FC236}">
                <a16:creationId xmlns:a16="http://schemas.microsoft.com/office/drawing/2014/main" id="{34A6B977-9CAB-E4F5-7015-A61BAFFAB91B}"/>
              </a:ext>
              <a:ext uri="{C183D7F6-B498-43B3-948B-1728B52AA6E4}">
                <adec:decorative xmlns:adec="http://schemas.microsoft.com/office/drawing/2017/decorative" val="1"/>
              </a:ext>
            </a:extLst>
          </p:cNvPr>
          <p:cNvSpPr>
            <a:spLocks noGrp="1"/>
          </p:cNvSpPr>
          <p:nvPr>
            <p:ph type="title"/>
          </p:nvPr>
        </p:nvSpPr>
        <p:spPr/>
        <p:txBody>
          <a:bodyPr/>
          <a:lstStyle/>
          <a:p>
            <a:r>
              <a:rPr lang="sv-SE"/>
              <a:t>Prioritering 1: Bedömning och hantering av psykosociala risker -3- </a:t>
            </a:r>
          </a:p>
        </p:txBody>
      </p:sp>
      <p:sp>
        <p:nvSpPr>
          <p:cNvPr id="3" name="TextBox 2">
            <a:extLst>
              <a:ext uri="{FF2B5EF4-FFF2-40B4-BE49-F238E27FC236}">
                <a16:creationId xmlns:a16="http://schemas.microsoft.com/office/drawing/2014/main" id="{4A7CAEB2-ACAC-341B-CED9-DD2E210A63F2}"/>
              </a:ext>
            </a:extLst>
          </p:cNvPr>
          <p:cNvSpPr txBox="1"/>
          <p:nvPr/>
        </p:nvSpPr>
        <p:spPr>
          <a:xfrm>
            <a:off x="0" y="1307432"/>
            <a:ext cx="1097142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sv-SE" sz="1800" b="1">
                <a:latin typeface="+mn-lt"/>
              </a:rPr>
              <a:t>Förebyggande åtgärder - 1</a:t>
            </a:r>
          </a:p>
        </p:txBody>
      </p:sp>
      <p:sp>
        <p:nvSpPr>
          <p:cNvPr id="4" name="Content Placeholder 11">
            <a:extLst>
              <a:ext uri="{FF2B5EF4-FFF2-40B4-BE49-F238E27FC236}">
                <a16:creationId xmlns:a16="http://schemas.microsoft.com/office/drawing/2014/main" id="{35B17C73-38C1-AC28-3702-CD6320B251BC}"/>
              </a:ext>
            </a:extLst>
          </p:cNvPr>
          <p:cNvSpPr>
            <a:spLocks noGrp="1"/>
          </p:cNvSpPr>
          <p:nvPr>
            <p:ph sz="half" idx="1"/>
          </p:nvPr>
        </p:nvSpPr>
        <p:spPr>
          <a:xfrm>
            <a:off x="600002" y="1834940"/>
            <a:ext cx="10778151" cy="2166891"/>
          </a:xfrm>
        </p:spPr>
        <p:txBody>
          <a:bodyPr>
            <a:noAutofit/>
          </a:bodyPr>
          <a:lstStyle/>
          <a:p>
            <a:pPr marL="233363" indent="-233363"/>
            <a:r>
              <a:rPr lang="sv-SE"/>
              <a:t>Bedöma och hantera psykosociala risker </a:t>
            </a:r>
            <a:r>
              <a:rPr lang="sv-SE" b="0"/>
              <a:t>som en del av </a:t>
            </a:r>
            <a:r>
              <a:rPr lang="sv-SE"/>
              <a:t>den övergripande processen för hantering av arbetsmiljörisker</a:t>
            </a:r>
            <a:r>
              <a:rPr lang="sv-SE" b="0"/>
              <a:t>.</a:t>
            </a:r>
          </a:p>
          <a:p>
            <a:pPr marL="233363" indent="-233363"/>
            <a:r>
              <a:rPr lang="sv-SE" b="0"/>
              <a:t>Tillämpa </a:t>
            </a:r>
            <a:r>
              <a:rPr lang="sv-SE"/>
              <a:t>hierarkin av förebyggande åtgärder</a:t>
            </a:r>
            <a:r>
              <a:rPr lang="sv-SE" b="0"/>
              <a:t> och prioritera sådana åtgärder som tar itu med riskerna vid källan.</a:t>
            </a:r>
          </a:p>
          <a:p>
            <a:pPr marL="233363" indent="-233363"/>
            <a:r>
              <a:rPr lang="sv-SE" b="0"/>
              <a:t>Utforma och </a:t>
            </a:r>
            <a:r>
              <a:rPr lang="sv-SE"/>
              <a:t>organisera arbetet med hanterbara krav</a:t>
            </a:r>
            <a:r>
              <a:rPr lang="sv-SE" b="0"/>
              <a:t>, tydliga roller och lämpliga resurser.</a:t>
            </a:r>
          </a:p>
          <a:p>
            <a:pPr marL="233363" indent="-233363"/>
            <a:r>
              <a:rPr lang="sv-SE"/>
              <a:t>Förebygga våld</a:t>
            </a:r>
            <a:r>
              <a:rPr lang="sv-SE" b="0"/>
              <a:t>, trakasserier och annat socialt skadligt beteende.</a:t>
            </a:r>
          </a:p>
          <a:p>
            <a:pPr marL="233363" indent="-233363"/>
            <a:r>
              <a:rPr lang="sv-SE" b="0"/>
              <a:t>Tillhandahålla </a:t>
            </a:r>
            <a:r>
              <a:rPr lang="sv-SE"/>
              <a:t>information, utbildning </a:t>
            </a:r>
            <a:r>
              <a:rPr lang="sv-SE" b="0"/>
              <a:t>och </a:t>
            </a:r>
            <a:r>
              <a:rPr lang="sv-SE"/>
              <a:t>stöd</a:t>
            </a:r>
            <a:r>
              <a:rPr lang="sv-SE" b="0"/>
              <a:t>, inklusive åtgärder för att minska stigmatiseringen kring psykisk ohälsa.</a:t>
            </a:r>
          </a:p>
        </p:txBody>
      </p:sp>
      <p:sp>
        <p:nvSpPr>
          <p:cNvPr id="9" name="TextBox 2">
            <a:extLst>
              <a:ext uri="{FF2B5EF4-FFF2-40B4-BE49-F238E27FC236}">
                <a16:creationId xmlns:a16="http://schemas.microsoft.com/office/drawing/2014/main" id="{0429D36E-AAB9-46F0-8B35-C9C5393BD222}"/>
              </a:ext>
              <a:ext uri="{C183D7F6-B498-43B3-948B-1728B52AA6E4}">
                <adec:decorative xmlns:adec="http://schemas.microsoft.com/office/drawing/2017/decorative" val="0"/>
              </a:ext>
            </a:extLst>
          </p:cNvPr>
          <p:cNvSpPr txBox="1"/>
          <p:nvPr/>
        </p:nvSpPr>
        <p:spPr>
          <a:xfrm>
            <a:off x="0" y="4533645"/>
            <a:ext cx="4221126" cy="984885"/>
          </a:xfrm>
          <a:prstGeom prst="rect">
            <a:avLst/>
          </a:prstGeom>
          <a:solidFill>
            <a:srgbClr val="003399"/>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sv-SE" sz="1600" b="1">
                <a:solidFill>
                  <a:schemeClr val="bg1"/>
                </a:solidFill>
              </a:rPr>
              <a:t>Hierarki för förebyggande arbetsmiljöåtgärder på </a:t>
            </a:r>
            <a:br>
              <a:rPr lang="sv-SE" sz="1600" b="1">
                <a:solidFill>
                  <a:schemeClr val="bg1"/>
                </a:solidFill>
              </a:rPr>
            </a:br>
            <a:r>
              <a:rPr lang="sv-SE" sz="1600" b="1">
                <a:solidFill>
                  <a:schemeClr val="bg1"/>
                </a:solidFill>
              </a:rPr>
              <a:t>området psykosociala risker: </a:t>
            </a:r>
          </a:p>
        </p:txBody>
      </p:sp>
      <p:cxnSp>
        <p:nvCxnSpPr>
          <p:cNvPr id="11" name="Straight Connector 10">
            <a:extLst>
              <a:ext uri="{FF2B5EF4-FFF2-40B4-BE49-F238E27FC236}">
                <a16:creationId xmlns:a16="http://schemas.microsoft.com/office/drawing/2014/main" id="{6729C751-8516-6AD7-FF50-CDE9C81A3B54}"/>
              </a:ext>
              <a:ext uri="{C183D7F6-B498-43B3-948B-1728B52AA6E4}">
                <adec:decorative xmlns:adec="http://schemas.microsoft.com/office/drawing/2017/decorative" val="1"/>
              </a:ext>
            </a:extLst>
          </p:cNvPr>
          <p:cNvCxnSpPr>
            <a:cxnSpLocks/>
          </p:cNvCxnSpPr>
          <p:nvPr/>
        </p:nvCxnSpPr>
        <p:spPr>
          <a:xfrm>
            <a:off x="5782095" y="4757327"/>
            <a:ext cx="876078"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B0AC2CA-9460-FCFA-C92F-71E8C01A7AAB}"/>
              </a:ext>
              <a:ext uri="{C183D7F6-B498-43B3-948B-1728B52AA6E4}">
                <adec:decorative xmlns:adec="http://schemas.microsoft.com/office/drawing/2017/decorative" val="1"/>
              </a:ext>
            </a:extLst>
          </p:cNvPr>
          <p:cNvCxnSpPr>
            <a:cxnSpLocks/>
          </p:cNvCxnSpPr>
          <p:nvPr/>
        </p:nvCxnSpPr>
        <p:spPr>
          <a:xfrm>
            <a:off x="5778948" y="5420091"/>
            <a:ext cx="1551910"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848D963-E2C1-CBA9-EEA8-EFB05ED13DA2}"/>
              </a:ext>
              <a:ext uri="{C183D7F6-B498-43B3-948B-1728B52AA6E4}">
                <adec:decorative xmlns:adec="http://schemas.microsoft.com/office/drawing/2017/decorative" val="1"/>
              </a:ext>
            </a:extLst>
          </p:cNvPr>
          <p:cNvCxnSpPr>
            <a:cxnSpLocks/>
          </p:cNvCxnSpPr>
          <p:nvPr/>
        </p:nvCxnSpPr>
        <p:spPr>
          <a:xfrm>
            <a:off x="6211331" y="6117180"/>
            <a:ext cx="1799194"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pic>
        <p:nvPicPr>
          <p:cNvPr id="27" name="Graphic 26" descr="En trestegspyramid som visar hierarkin för förebyggande arbetsmiljöåtgärder på området psykosociala risker. Högst upp i pyramiden återges en emoji som representerar en enskild person, för att visa att denna åtgärd ska ses som en sista utväg. Det andra (mellersta) steget återges av symbolen för inställningar för att illustrera organisatoriska och tekniska justeringar, och det tredje (nedersta) steget återges av ett förstoringsglas för att visa vikten av att identifiera och eliminera risker. På pyramidens högra sida återges en mupp som håller ett utropstecken i vänster hand.">
            <a:extLst>
              <a:ext uri="{FF2B5EF4-FFF2-40B4-BE49-F238E27FC236}">
                <a16:creationId xmlns:a16="http://schemas.microsoft.com/office/drawing/2014/main" id="{F6A7610B-190D-E49F-2CC3-F0410D0A4E3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775106" y="4428184"/>
            <a:ext cx="3152775" cy="2428875"/>
          </a:xfrm>
          <a:prstGeom prst="rect">
            <a:avLst/>
          </a:prstGeom>
        </p:spPr>
      </p:pic>
      <p:sp>
        <p:nvSpPr>
          <p:cNvPr id="19" name="TextBox 18">
            <a:extLst>
              <a:ext uri="{FF2B5EF4-FFF2-40B4-BE49-F238E27FC236}">
                <a16:creationId xmlns:a16="http://schemas.microsoft.com/office/drawing/2014/main" id="{5264E354-B395-9A71-FAE3-223B8DD054D4}"/>
              </a:ext>
            </a:extLst>
          </p:cNvPr>
          <p:cNvSpPr txBox="1"/>
          <p:nvPr/>
        </p:nvSpPr>
        <p:spPr>
          <a:xfrm>
            <a:off x="6667633" y="4425977"/>
            <a:ext cx="464288" cy="646331"/>
          </a:xfrm>
          <a:prstGeom prst="rect">
            <a:avLst/>
          </a:prstGeom>
          <a:noFill/>
        </p:spPr>
        <p:txBody>
          <a:bodyPr wrap="square">
            <a:spAutoFit/>
          </a:bodyPr>
          <a:lstStyle/>
          <a:p>
            <a:r>
              <a:rPr lang="sv-SE" sz="3600" b="1">
                <a:solidFill>
                  <a:srgbClr val="003399"/>
                </a:solidFill>
                <a:latin typeface="+mn-lt"/>
              </a:rPr>
              <a:t>3</a:t>
            </a:r>
          </a:p>
        </p:txBody>
      </p:sp>
      <p:sp>
        <p:nvSpPr>
          <p:cNvPr id="17" name="TextBox 16">
            <a:extLst>
              <a:ext uri="{FF2B5EF4-FFF2-40B4-BE49-F238E27FC236}">
                <a16:creationId xmlns:a16="http://schemas.microsoft.com/office/drawing/2014/main" id="{298BCD17-2F50-4F66-E531-FB0C4244FF51}"/>
              </a:ext>
            </a:extLst>
          </p:cNvPr>
          <p:cNvSpPr txBox="1"/>
          <p:nvPr/>
        </p:nvSpPr>
        <p:spPr>
          <a:xfrm>
            <a:off x="7006692" y="4489231"/>
            <a:ext cx="1916481" cy="523220"/>
          </a:xfrm>
          <a:prstGeom prst="rect">
            <a:avLst/>
          </a:prstGeom>
          <a:noFill/>
        </p:spPr>
        <p:txBody>
          <a:bodyPr wrap="square">
            <a:spAutoFit/>
          </a:bodyPr>
          <a:lstStyle/>
          <a:p>
            <a:r>
              <a:rPr lang="sv-SE" sz="1400" b="1">
                <a:solidFill>
                  <a:srgbClr val="003399"/>
                </a:solidFill>
              </a:rPr>
              <a:t>Individuella åtgärder som en sista utväg.</a:t>
            </a:r>
          </a:p>
        </p:txBody>
      </p:sp>
      <p:sp>
        <p:nvSpPr>
          <p:cNvPr id="18" name="TextBox 17">
            <a:extLst>
              <a:ext uri="{FF2B5EF4-FFF2-40B4-BE49-F238E27FC236}">
                <a16:creationId xmlns:a16="http://schemas.microsoft.com/office/drawing/2014/main" id="{F617D3DB-E549-5FBA-1451-FC2BF2A9B81C}"/>
              </a:ext>
            </a:extLst>
          </p:cNvPr>
          <p:cNvSpPr txBox="1"/>
          <p:nvPr/>
        </p:nvSpPr>
        <p:spPr>
          <a:xfrm>
            <a:off x="7361187" y="5089565"/>
            <a:ext cx="464288" cy="646331"/>
          </a:xfrm>
          <a:prstGeom prst="rect">
            <a:avLst/>
          </a:prstGeom>
          <a:noFill/>
        </p:spPr>
        <p:txBody>
          <a:bodyPr wrap="square">
            <a:spAutoFit/>
          </a:bodyPr>
          <a:lstStyle/>
          <a:p>
            <a:r>
              <a:rPr lang="sv-SE" sz="3600" b="1">
                <a:solidFill>
                  <a:srgbClr val="003399"/>
                </a:solidFill>
                <a:latin typeface="+mn-lt"/>
              </a:rPr>
              <a:t>2</a:t>
            </a:r>
          </a:p>
        </p:txBody>
      </p:sp>
      <p:sp>
        <p:nvSpPr>
          <p:cNvPr id="16" name="TextBox 15">
            <a:extLst>
              <a:ext uri="{FF2B5EF4-FFF2-40B4-BE49-F238E27FC236}">
                <a16:creationId xmlns:a16="http://schemas.microsoft.com/office/drawing/2014/main" id="{862C4994-88F8-1D4C-46B8-2D618BABA264}"/>
              </a:ext>
            </a:extLst>
          </p:cNvPr>
          <p:cNvSpPr txBox="1"/>
          <p:nvPr/>
        </p:nvSpPr>
        <p:spPr>
          <a:xfrm>
            <a:off x="7696485" y="5170877"/>
            <a:ext cx="2685365" cy="523220"/>
          </a:xfrm>
          <a:prstGeom prst="rect">
            <a:avLst/>
          </a:prstGeom>
          <a:noFill/>
        </p:spPr>
        <p:txBody>
          <a:bodyPr wrap="square">
            <a:spAutoFit/>
          </a:bodyPr>
          <a:lstStyle/>
          <a:p>
            <a:r>
              <a:rPr lang="sv-SE" sz="1400" b="1">
                <a:solidFill>
                  <a:srgbClr val="003399"/>
                </a:solidFill>
              </a:rPr>
              <a:t>Organisatoriska och tekniska åtgärder som bör vidtas.</a:t>
            </a:r>
          </a:p>
        </p:txBody>
      </p:sp>
      <p:sp>
        <p:nvSpPr>
          <p:cNvPr id="14" name="TextBox 13">
            <a:extLst>
              <a:ext uri="{FF2B5EF4-FFF2-40B4-BE49-F238E27FC236}">
                <a16:creationId xmlns:a16="http://schemas.microsoft.com/office/drawing/2014/main" id="{CE444FC9-C7DC-1D45-421A-8A331FCFE5E7}"/>
              </a:ext>
            </a:extLst>
          </p:cNvPr>
          <p:cNvSpPr txBox="1"/>
          <p:nvPr/>
        </p:nvSpPr>
        <p:spPr>
          <a:xfrm>
            <a:off x="8038850" y="5748863"/>
            <a:ext cx="464288" cy="646331"/>
          </a:xfrm>
          <a:prstGeom prst="rect">
            <a:avLst/>
          </a:prstGeom>
          <a:noFill/>
        </p:spPr>
        <p:txBody>
          <a:bodyPr wrap="square">
            <a:spAutoFit/>
          </a:bodyPr>
          <a:lstStyle/>
          <a:p>
            <a:r>
              <a:rPr lang="sv-SE" sz="3600" b="1">
                <a:solidFill>
                  <a:srgbClr val="003399"/>
                </a:solidFill>
                <a:latin typeface="+mn-lt"/>
              </a:rPr>
              <a:t>1</a:t>
            </a:r>
          </a:p>
        </p:txBody>
      </p:sp>
      <p:sp>
        <p:nvSpPr>
          <p:cNvPr id="15" name="TextBox 14">
            <a:extLst>
              <a:ext uri="{FF2B5EF4-FFF2-40B4-BE49-F238E27FC236}">
                <a16:creationId xmlns:a16="http://schemas.microsoft.com/office/drawing/2014/main" id="{587D9CDB-64C7-5826-4CE4-57ED0F5FCF55}"/>
              </a:ext>
            </a:extLst>
          </p:cNvPr>
          <p:cNvSpPr txBox="1"/>
          <p:nvPr/>
        </p:nvSpPr>
        <p:spPr>
          <a:xfrm>
            <a:off x="8324034" y="5827950"/>
            <a:ext cx="2378953" cy="523220"/>
          </a:xfrm>
          <a:prstGeom prst="rect">
            <a:avLst/>
          </a:prstGeom>
          <a:noFill/>
        </p:spPr>
        <p:txBody>
          <a:bodyPr wrap="square">
            <a:spAutoFit/>
          </a:bodyPr>
          <a:lstStyle/>
          <a:p>
            <a:r>
              <a:rPr lang="sv-SE" sz="1400" b="1">
                <a:solidFill>
                  <a:srgbClr val="003399"/>
                </a:solidFill>
              </a:rPr>
              <a:t>Identifiera och eliminera riskerna vid källan.</a:t>
            </a:r>
          </a:p>
        </p:txBody>
      </p:sp>
    </p:spTree>
    <p:extLst>
      <p:ext uri="{BB962C8B-B14F-4D97-AF65-F5344CB8AC3E}">
        <p14:creationId xmlns:p14="http://schemas.microsoft.com/office/powerpoint/2010/main" val="11935911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1ABEE-27A3-E6DD-708A-88D3309363CD}"/>
              </a:ext>
              <a:ext uri="{C183D7F6-B498-43B3-948B-1728B52AA6E4}">
                <adec:decorative xmlns:adec="http://schemas.microsoft.com/office/drawing/2017/decorative" val="1"/>
              </a:ext>
            </a:extLst>
          </p:cNvPr>
          <p:cNvSpPr>
            <a:spLocks noGrp="1"/>
          </p:cNvSpPr>
          <p:nvPr>
            <p:ph type="title"/>
          </p:nvPr>
        </p:nvSpPr>
        <p:spPr/>
        <p:txBody>
          <a:bodyPr/>
          <a:lstStyle/>
          <a:p>
            <a:r>
              <a:rPr lang="sv-SE"/>
              <a:t>Prioritering 1: Bedömning och hantering av psykosociala risker -4- </a:t>
            </a:r>
          </a:p>
        </p:txBody>
      </p:sp>
      <p:sp>
        <p:nvSpPr>
          <p:cNvPr id="3" name="TextBox 2">
            <a:extLst>
              <a:ext uri="{FF2B5EF4-FFF2-40B4-BE49-F238E27FC236}">
                <a16:creationId xmlns:a16="http://schemas.microsoft.com/office/drawing/2014/main" id="{973A5FD4-3019-E96D-9CCC-6102EE5E49D3}"/>
              </a:ext>
            </a:extLst>
          </p:cNvPr>
          <p:cNvSpPr txBox="1"/>
          <p:nvPr/>
        </p:nvSpPr>
        <p:spPr>
          <a:xfrm>
            <a:off x="0" y="1306162"/>
            <a:ext cx="1029903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sv-SE" sz="1800" b="1">
                <a:latin typeface="+mn-lt"/>
              </a:rPr>
              <a:t>Förebyggande åtgärder - 2</a:t>
            </a:r>
          </a:p>
        </p:txBody>
      </p:sp>
      <p:sp>
        <p:nvSpPr>
          <p:cNvPr id="5" name="Content Placeholder 2">
            <a:extLst>
              <a:ext uri="{FF2B5EF4-FFF2-40B4-BE49-F238E27FC236}">
                <a16:creationId xmlns:a16="http://schemas.microsoft.com/office/drawing/2014/main" id="{C0D4E519-66B9-93E1-E83E-1DEBC498A31E}"/>
              </a:ext>
            </a:extLst>
          </p:cNvPr>
          <p:cNvSpPr txBox="1">
            <a:spLocks/>
          </p:cNvSpPr>
          <p:nvPr/>
        </p:nvSpPr>
        <p:spPr>
          <a:xfrm>
            <a:off x="600002" y="2093393"/>
            <a:ext cx="6282061" cy="3778017"/>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600"/>
              </a:spcBef>
              <a:spcAft>
                <a:spcPts val="600"/>
              </a:spcAft>
            </a:pPr>
            <a:r>
              <a:rPr lang="sv-SE" sz="1800"/>
              <a:t>Behandla psykosociala risker </a:t>
            </a:r>
            <a:r>
              <a:rPr lang="sv-SE" sz="1800" b="0"/>
              <a:t>på arbetsplatsen </a:t>
            </a:r>
            <a:r>
              <a:rPr lang="sv-SE" sz="1800"/>
              <a:t>som en arbetsmiljöfråga </a:t>
            </a:r>
            <a:r>
              <a:rPr lang="sv-SE" sz="1800" b="0"/>
              <a:t>snarare än som en individuell fråga. </a:t>
            </a:r>
          </a:p>
          <a:p>
            <a:pPr marL="233363" indent="-233363">
              <a:spcBef>
                <a:spcPts val="600"/>
              </a:spcBef>
              <a:spcAft>
                <a:spcPts val="600"/>
              </a:spcAft>
            </a:pPr>
            <a:r>
              <a:rPr lang="sv-SE" sz="1800" b="0"/>
              <a:t>Säkerställa </a:t>
            </a:r>
            <a:r>
              <a:rPr lang="sv-SE" sz="1800"/>
              <a:t>arbetstagarnas deltagande </a:t>
            </a:r>
            <a:r>
              <a:rPr lang="sv-SE" sz="1800" b="0"/>
              <a:t>under hela processen, från medvetandehöjande åtgärder och riskbedömning till identifiering av lösningar</a:t>
            </a:r>
            <a:r>
              <a:rPr lang="sv-SE" sz="1800"/>
              <a:t>.</a:t>
            </a:r>
          </a:p>
          <a:p>
            <a:pPr marL="233363" indent="-233363">
              <a:spcBef>
                <a:spcPts val="600"/>
              </a:spcBef>
              <a:spcAft>
                <a:spcPts val="600"/>
              </a:spcAft>
            </a:pPr>
            <a:r>
              <a:rPr lang="sv-SE" sz="1800"/>
              <a:t>Förse cheferna med verktyg för att upptäcka och hantera psykosociala risker</a:t>
            </a:r>
            <a:r>
              <a:rPr lang="sv-SE" sz="1800" b="0"/>
              <a:t>, inklusive problem med arbetsbelastning, konflikter och negativa eller skadliga sociala beteenden.</a:t>
            </a:r>
          </a:p>
          <a:p>
            <a:pPr marL="233363" indent="-233363">
              <a:spcBef>
                <a:spcPts val="600"/>
              </a:spcBef>
              <a:spcAft>
                <a:spcPts val="600"/>
              </a:spcAft>
            </a:pPr>
            <a:r>
              <a:rPr lang="sv-SE" sz="1800"/>
              <a:t>Koppla bedömningen och hanteringen av psykosociala risker till </a:t>
            </a:r>
            <a:r>
              <a:rPr lang="sv-SE" sz="1800" b="0"/>
              <a:t>företagets övergripande </a:t>
            </a:r>
            <a:r>
              <a:rPr lang="sv-SE" sz="1800"/>
              <a:t>arbetsmiljöstrategier. </a:t>
            </a:r>
          </a:p>
          <a:p>
            <a:pPr marL="233363" indent="-233363">
              <a:spcBef>
                <a:spcPts val="600"/>
              </a:spcBef>
              <a:spcAft>
                <a:spcPts val="600"/>
              </a:spcAft>
            </a:pPr>
            <a:endParaRPr lang="en-GB" sz="1800"/>
          </a:p>
          <a:p>
            <a:pPr>
              <a:spcBef>
                <a:spcPts val="600"/>
              </a:spcBef>
              <a:spcAft>
                <a:spcPts val="600"/>
              </a:spcAft>
            </a:pPr>
            <a:endParaRPr lang="en-GB" sz="1800"/>
          </a:p>
        </p:txBody>
      </p:sp>
      <p:pic>
        <p:nvPicPr>
          <p:cNvPr id="6" name="Graphic 5">
            <a:extLst>
              <a:ext uri="{FF2B5EF4-FFF2-40B4-BE49-F238E27FC236}">
                <a16:creationId xmlns:a16="http://schemas.microsoft.com/office/drawing/2014/main" id="{E019D5C2-FEC6-2BE9-6405-4D43C457A93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709144" y="2569809"/>
            <a:ext cx="5212463" cy="2825183"/>
          </a:xfrm>
          <a:prstGeom prst="rect">
            <a:avLst/>
          </a:prstGeom>
        </p:spPr>
      </p:pic>
    </p:spTree>
    <p:extLst>
      <p:ext uri="{BB962C8B-B14F-4D97-AF65-F5344CB8AC3E}">
        <p14:creationId xmlns:p14="http://schemas.microsoft.com/office/powerpoint/2010/main" val="23514978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B23CE-37F3-BD1F-0F64-06F6795EF258}"/>
              </a:ext>
            </a:extLst>
          </p:cNvPr>
          <p:cNvSpPr>
            <a:spLocks noGrp="1"/>
          </p:cNvSpPr>
          <p:nvPr>
            <p:ph type="title"/>
          </p:nvPr>
        </p:nvSpPr>
        <p:spPr/>
        <p:txBody>
          <a:bodyPr/>
          <a:lstStyle/>
          <a:p>
            <a:r>
              <a:rPr lang="sv-SE"/>
              <a:t>Prioritering 2: Trakasserier, sexuella trakasserier och våld -1- </a:t>
            </a:r>
          </a:p>
        </p:txBody>
      </p:sp>
      <p:sp>
        <p:nvSpPr>
          <p:cNvPr id="3" name="TextBox 2">
            <a:extLst>
              <a:ext uri="{FF2B5EF4-FFF2-40B4-BE49-F238E27FC236}">
                <a16:creationId xmlns:a16="http://schemas.microsoft.com/office/drawing/2014/main" id="{EABFEF4F-FA51-B257-1D4E-B52C8BCA9B9C}"/>
              </a:ext>
            </a:extLst>
          </p:cNvPr>
          <p:cNvSpPr txBox="1"/>
          <p:nvPr/>
        </p:nvSpPr>
        <p:spPr>
          <a:xfrm>
            <a:off x="0" y="1293442"/>
            <a:ext cx="1029903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sv-SE" sz="1800" b="1">
                <a:latin typeface="+mn-lt"/>
              </a:rPr>
              <a:t>Nuläget</a:t>
            </a:r>
          </a:p>
        </p:txBody>
      </p:sp>
      <p:sp>
        <p:nvSpPr>
          <p:cNvPr id="4" name="Content Placeholder 3">
            <a:extLst>
              <a:ext uri="{FF2B5EF4-FFF2-40B4-BE49-F238E27FC236}">
                <a16:creationId xmlns:a16="http://schemas.microsoft.com/office/drawing/2014/main" id="{9CC6CADA-FDD3-A1A6-969A-E1D56BD8330C}"/>
              </a:ext>
            </a:extLst>
          </p:cNvPr>
          <p:cNvSpPr txBox="1">
            <a:spLocks/>
          </p:cNvSpPr>
          <p:nvPr/>
        </p:nvSpPr>
        <p:spPr>
          <a:xfrm>
            <a:off x="599999" y="2009523"/>
            <a:ext cx="9699032" cy="2621405"/>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sv-SE"/>
              <a:t>En mångfasetterad fråga:</a:t>
            </a:r>
            <a:r>
              <a:rPr lang="sv-SE" b="0"/>
              <a:t> fysiska övergrepp, mobbning, diskriminering, viktimisering osv.</a:t>
            </a:r>
          </a:p>
          <a:p>
            <a:pPr marL="233363" indent="-233363">
              <a:spcAft>
                <a:spcPts val="600"/>
              </a:spcAft>
            </a:pPr>
            <a:r>
              <a:rPr lang="sv-SE" b="0"/>
              <a:t>En viktig orsak till </a:t>
            </a:r>
            <a:r>
              <a:rPr lang="sv-SE"/>
              <a:t>ohälsa </a:t>
            </a:r>
            <a:r>
              <a:rPr lang="sv-SE" b="0"/>
              <a:t>(depression, ångest, sömnproblem osv.)</a:t>
            </a:r>
          </a:p>
          <a:p>
            <a:pPr marL="233363" indent="-233363">
              <a:spcAft>
                <a:spcPts val="600"/>
              </a:spcAft>
            </a:pPr>
            <a:r>
              <a:rPr lang="sv-SE"/>
              <a:t>13 procent av arbetstagarna i EU</a:t>
            </a:r>
            <a:r>
              <a:rPr lang="sv-SE" b="0"/>
              <a:t> har utsatts för någon form av </a:t>
            </a:r>
            <a:r>
              <a:rPr lang="sv-SE"/>
              <a:t>våld på arbetsplatsen </a:t>
            </a:r>
            <a:r>
              <a:rPr lang="sv-SE" b="0"/>
              <a:t>(europeiska undersökningen om arbetsvillkor [EWCTS], Eurofound, 2021). </a:t>
            </a:r>
          </a:p>
          <a:p>
            <a:pPr marL="233363" indent="-233363">
              <a:spcAft>
                <a:spcPts val="600"/>
              </a:spcAft>
            </a:pPr>
            <a:r>
              <a:rPr lang="sv-SE"/>
              <a:t>Digitaliseringen</a:t>
            </a:r>
            <a:r>
              <a:rPr lang="sv-SE" b="0"/>
              <a:t> har gett upphov till nya former av socialt skadliga beteenden.</a:t>
            </a:r>
            <a:br>
              <a:rPr lang="sv-SE"/>
            </a:br>
            <a:endParaRPr lang="sv-SE"/>
          </a:p>
          <a:p>
            <a:pPr>
              <a:spcAft>
                <a:spcPts val="600"/>
              </a:spcAft>
            </a:pPr>
            <a:endParaRPr lang="en-GB" b="0"/>
          </a:p>
          <a:p>
            <a:pPr>
              <a:spcAft>
                <a:spcPts val="600"/>
              </a:spcAft>
            </a:pPr>
            <a:endParaRPr lang="en-GB"/>
          </a:p>
          <a:p>
            <a:pPr>
              <a:spcAft>
                <a:spcPts val="600"/>
              </a:spcAft>
            </a:pPr>
            <a:endParaRPr lang="en-GB"/>
          </a:p>
          <a:p>
            <a:pPr>
              <a:spcAft>
                <a:spcPts val="600"/>
              </a:spcAft>
            </a:pPr>
            <a:endParaRPr lang="en-GB"/>
          </a:p>
          <a:p>
            <a:pPr>
              <a:spcAft>
                <a:spcPts val="600"/>
              </a:spcAft>
            </a:pPr>
            <a:endParaRPr lang="en-GB"/>
          </a:p>
        </p:txBody>
      </p:sp>
      <p:pic>
        <p:nvPicPr>
          <p:cNvPr id="7" name="Picture 6">
            <a:extLst>
              <a:ext uri="{FF2B5EF4-FFF2-40B4-BE49-F238E27FC236}">
                <a16:creationId xmlns:a16="http://schemas.microsoft.com/office/drawing/2014/main" id="{1BD1E05D-6468-A88D-0AA7-C9B2B6F9C32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30928"/>
            <a:ext cx="3962400" cy="2115312"/>
          </a:xfrm>
          <a:prstGeom prst="rect">
            <a:avLst/>
          </a:prstGeom>
        </p:spPr>
      </p:pic>
    </p:spTree>
    <p:extLst>
      <p:ext uri="{BB962C8B-B14F-4D97-AF65-F5344CB8AC3E}">
        <p14:creationId xmlns:p14="http://schemas.microsoft.com/office/powerpoint/2010/main" val="37561039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0E16F-B5FB-D490-936E-F90C8D41ADE4}"/>
              </a:ext>
              <a:ext uri="{C183D7F6-B498-43B3-948B-1728B52AA6E4}">
                <adec:decorative xmlns:adec="http://schemas.microsoft.com/office/drawing/2017/decorative" val="1"/>
              </a:ext>
            </a:extLst>
          </p:cNvPr>
          <p:cNvSpPr>
            <a:spLocks noGrp="1"/>
          </p:cNvSpPr>
          <p:nvPr>
            <p:ph type="title"/>
          </p:nvPr>
        </p:nvSpPr>
        <p:spPr/>
        <p:txBody>
          <a:bodyPr/>
          <a:lstStyle/>
          <a:p>
            <a:r>
              <a:rPr lang="sv-SE"/>
              <a:t>Prioritering 2: Trakasserier, sexuella trakasserier och våld -2- </a:t>
            </a:r>
          </a:p>
        </p:txBody>
      </p:sp>
      <p:sp>
        <p:nvSpPr>
          <p:cNvPr id="4" name="Rectangle 3">
            <a:extLst>
              <a:ext uri="{FF2B5EF4-FFF2-40B4-BE49-F238E27FC236}">
                <a16:creationId xmlns:a16="http://schemas.microsoft.com/office/drawing/2014/main" id="{22D02451-FCA1-2255-2ADB-577B7DCA6116}"/>
              </a:ext>
            </a:extLst>
          </p:cNvPr>
          <p:cNvSpPr/>
          <p:nvPr/>
        </p:nvSpPr>
        <p:spPr>
          <a:xfrm>
            <a:off x="-5097" y="1537477"/>
            <a:ext cx="7821012"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p>
            <a:r>
              <a:rPr lang="sv-SE" b="1">
                <a:solidFill>
                  <a:srgbClr val="003399"/>
                </a:solidFill>
                <a:cs typeface="Arial" panose="020B0604020202020204" pitchFamily="34" charset="0"/>
              </a:rPr>
              <a:t>Kvinnor har en större benägenhet än män att rapportera </a:t>
            </a:r>
          </a:p>
          <a:p>
            <a:r>
              <a:rPr lang="sv-SE" b="1">
                <a:solidFill>
                  <a:srgbClr val="003399"/>
                </a:solidFill>
                <a:cs typeface="Arial" panose="020B0604020202020204" pitchFamily="34" charset="0"/>
              </a:rPr>
              <a:t>skadliga sociala beteenden på arbetsplatsen.</a:t>
            </a:r>
          </a:p>
        </p:txBody>
      </p:sp>
      <p:pic>
        <p:nvPicPr>
          <p:cNvPr id="23" name="Picture 22">
            <a:extLst>
              <a:ext uri="{FF2B5EF4-FFF2-40B4-BE49-F238E27FC236}">
                <a16:creationId xmlns:a16="http://schemas.microsoft.com/office/drawing/2014/main" id="{8473BF4D-E0C8-6E0F-BC49-F48EEB54A00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t="17096" r="970"/>
          <a:stretch>
            <a:fillRect/>
          </a:stretch>
        </p:blipFill>
        <p:spPr>
          <a:xfrm>
            <a:off x="-16272" y="4086670"/>
            <a:ext cx="12207240" cy="2755057"/>
          </a:xfrm>
          <a:prstGeom prst="rect">
            <a:avLst/>
          </a:prstGeom>
        </p:spPr>
      </p:pic>
      <p:sp>
        <p:nvSpPr>
          <p:cNvPr id="17" name="TextBox 16">
            <a:extLst>
              <a:ext uri="{FF2B5EF4-FFF2-40B4-BE49-F238E27FC236}">
                <a16:creationId xmlns:a16="http://schemas.microsoft.com/office/drawing/2014/main" id="{4058FEDD-A82B-B004-EFB5-7AFDF7AC4111}"/>
              </a:ext>
            </a:extLst>
          </p:cNvPr>
          <p:cNvSpPr txBox="1"/>
          <p:nvPr/>
        </p:nvSpPr>
        <p:spPr>
          <a:xfrm>
            <a:off x="1169611" y="4346355"/>
            <a:ext cx="2446657" cy="861774"/>
          </a:xfrm>
          <a:prstGeom prst="rect">
            <a:avLst/>
          </a:prstGeom>
          <a:noFill/>
        </p:spPr>
        <p:txBody>
          <a:bodyPr wrap="square">
            <a:spAutoFit/>
          </a:bodyPr>
          <a:lstStyle/>
          <a:p>
            <a:r>
              <a:rPr lang="sv-SE" sz="5000" b="1">
                <a:solidFill>
                  <a:schemeClr val="tx2"/>
                </a:solidFill>
                <a:latin typeface="+mj-lt"/>
              </a:rPr>
              <a:t>30,8 %</a:t>
            </a:r>
          </a:p>
        </p:txBody>
      </p:sp>
      <p:sp>
        <p:nvSpPr>
          <p:cNvPr id="16" name="TextBox 15">
            <a:extLst>
              <a:ext uri="{FF2B5EF4-FFF2-40B4-BE49-F238E27FC236}">
                <a16:creationId xmlns:a16="http://schemas.microsoft.com/office/drawing/2014/main" id="{CA72F3B5-6CF1-887F-257A-225D8DEAAF62}"/>
              </a:ext>
            </a:extLst>
          </p:cNvPr>
          <p:cNvSpPr txBox="1"/>
          <p:nvPr/>
        </p:nvSpPr>
        <p:spPr>
          <a:xfrm>
            <a:off x="849956" y="5144021"/>
            <a:ext cx="2676601" cy="1323439"/>
          </a:xfrm>
          <a:prstGeom prst="rect">
            <a:avLst/>
          </a:prstGeom>
          <a:noFill/>
        </p:spPr>
        <p:txBody>
          <a:bodyPr wrap="square">
            <a:spAutoFit/>
          </a:bodyPr>
          <a:lstStyle/>
          <a:p>
            <a:pPr algn="ctr"/>
            <a:r>
              <a:rPr lang="sv-SE" sz="2000">
                <a:solidFill>
                  <a:schemeClr val="tx2"/>
                </a:solidFill>
                <a:latin typeface="+mj-lt"/>
              </a:rPr>
              <a:t>av kvinnorna har </a:t>
            </a:r>
            <a:r>
              <a:rPr lang="sv-SE" sz="2000" b="1">
                <a:solidFill>
                  <a:schemeClr val="tx2"/>
                </a:solidFill>
                <a:latin typeface="+mj-lt"/>
              </a:rPr>
              <a:t>någon gång i livet</a:t>
            </a:r>
            <a:r>
              <a:rPr lang="sv-SE" sz="2000">
                <a:solidFill>
                  <a:schemeClr val="tx2"/>
                </a:solidFill>
                <a:latin typeface="+mj-lt"/>
              </a:rPr>
              <a:t> utsatts för </a:t>
            </a:r>
            <a:r>
              <a:rPr lang="sv-SE" sz="2000" b="1">
                <a:solidFill>
                  <a:schemeClr val="tx2"/>
                </a:solidFill>
                <a:latin typeface="+mj-lt"/>
              </a:rPr>
              <a:t>sexuella trakasserier</a:t>
            </a:r>
            <a:r>
              <a:rPr lang="sv-SE" sz="2000">
                <a:solidFill>
                  <a:schemeClr val="tx2"/>
                </a:solidFill>
                <a:latin typeface="+mj-lt"/>
              </a:rPr>
              <a:t> på arbetsplatsen.</a:t>
            </a:r>
            <a:r>
              <a:rPr lang="sv-SE" sz="2000" b="1">
                <a:solidFill>
                  <a:schemeClr val="tx2"/>
                </a:solidFill>
                <a:latin typeface="+mj-lt"/>
              </a:rPr>
              <a:t> </a:t>
            </a:r>
          </a:p>
        </p:txBody>
      </p:sp>
      <p:sp>
        <p:nvSpPr>
          <p:cNvPr id="19" name="TextBox 18">
            <a:extLst>
              <a:ext uri="{FF2B5EF4-FFF2-40B4-BE49-F238E27FC236}">
                <a16:creationId xmlns:a16="http://schemas.microsoft.com/office/drawing/2014/main" id="{88E99A72-8A49-DBD2-A68E-F3219A1B39E1}"/>
              </a:ext>
            </a:extLst>
          </p:cNvPr>
          <p:cNvSpPr txBox="1"/>
          <p:nvPr/>
        </p:nvSpPr>
        <p:spPr>
          <a:xfrm>
            <a:off x="5017131" y="4346355"/>
            <a:ext cx="1980227" cy="861774"/>
          </a:xfrm>
          <a:prstGeom prst="rect">
            <a:avLst/>
          </a:prstGeom>
          <a:noFill/>
        </p:spPr>
        <p:txBody>
          <a:bodyPr wrap="square">
            <a:spAutoFit/>
          </a:bodyPr>
          <a:lstStyle/>
          <a:p>
            <a:r>
              <a:rPr lang="sv-SE" sz="5000" b="1">
                <a:solidFill>
                  <a:schemeClr val="tx2"/>
                </a:solidFill>
                <a:latin typeface="+mj-lt"/>
              </a:rPr>
              <a:t>4,3 %</a:t>
            </a:r>
          </a:p>
        </p:txBody>
      </p:sp>
      <p:sp>
        <p:nvSpPr>
          <p:cNvPr id="18" name="TextBox 17">
            <a:extLst>
              <a:ext uri="{FF2B5EF4-FFF2-40B4-BE49-F238E27FC236}">
                <a16:creationId xmlns:a16="http://schemas.microsoft.com/office/drawing/2014/main" id="{007160C7-7651-15DB-723B-2000CE369EAD}"/>
              </a:ext>
            </a:extLst>
          </p:cNvPr>
          <p:cNvSpPr txBox="1"/>
          <p:nvPr/>
        </p:nvSpPr>
        <p:spPr>
          <a:xfrm>
            <a:off x="4392784" y="5138535"/>
            <a:ext cx="2947468" cy="1631216"/>
          </a:xfrm>
          <a:prstGeom prst="rect">
            <a:avLst/>
          </a:prstGeom>
          <a:noFill/>
        </p:spPr>
        <p:txBody>
          <a:bodyPr wrap="square">
            <a:spAutoFit/>
          </a:bodyPr>
          <a:lstStyle/>
          <a:p>
            <a:pPr algn="ctr"/>
            <a:r>
              <a:rPr lang="sv-SE" sz="2000">
                <a:solidFill>
                  <a:schemeClr val="tx2"/>
                </a:solidFill>
                <a:latin typeface="+mj-lt"/>
              </a:rPr>
              <a:t>av kvinnorna utsattes för </a:t>
            </a:r>
            <a:r>
              <a:rPr lang="sv-SE" sz="2000" b="1">
                <a:solidFill>
                  <a:schemeClr val="tx2"/>
                </a:solidFill>
                <a:latin typeface="+mj-lt"/>
              </a:rPr>
              <a:t>sexuella trakasserier</a:t>
            </a:r>
            <a:r>
              <a:rPr lang="sv-SE" sz="2000">
                <a:solidFill>
                  <a:schemeClr val="tx2"/>
                </a:solidFill>
                <a:latin typeface="+mj-lt"/>
              </a:rPr>
              <a:t> </a:t>
            </a:r>
            <a:r>
              <a:rPr lang="sv-SE" sz="2000" b="1">
                <a:solidFill>
                  <a:schemeClr val="tx2"/>
                </a:solidFill>
                <a:latin typeface="+mj-lt"/>
              </a:rPr>
              <a:t>på arbetsplatsen under de senaste </a:t>
            </a:r>
            <a:br>
              <a:rPr lang="sv-SE" sz="2000" b="1">
                <a:solidFill>
                  <a:schemeClr val="tx2"/>
                </a:solidFill>
                <a:latin typeface="+mj-lt"/>
              </a:rPr>
            </a:br>
            <a:r>
              <a:rPr lang="sv-SE" sz="2000" b="1">
                <a:solidFill>
                  <a:schemeClr val="tx2"/>
                </a:solidFill>
                <a:latin typeface="+mj-lt"/>
              </a:rPr>
              <a:t>12 månaderna</a:t>
            </a:r>
            <a:r>
              <a:rPr lang="sv-SE" sz="2000">
                <a:solidFill>
                  <a:schemeClr val="tx2"/>
                </a:solidFill>
                <a:latin typeface="+mj-lt"/>
              </a:rPr>
              <a:t>.</a:t>
            </a:r>
          </a:p>
        </p:txBody>
      </p:sp>
      <p:pic>
        <p:nvPicPr>
          <p:cNvPr id="29" name="Picture 28">
            <a:extLst>
              <a:ext uri="{FF2B5EF4-FFF2-40B4-BE49-F238E27FC236}">
                <a16:creationId xmlns:a16="http://schemas.microsoft.com/office/drawing/2014/main" id="{0E63CB33-EADF-2114-7EB2-F9BC940B368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912" y="2827339"/>
            <a:ext cx="5201413" cy="1287810"/>
          </a:xfrm>
          <a:prstGeom prst="rect">
            <a:avLst/>
          </a:prstGeom>
        </p:spPr>
      </p:pic>
      <p:sp>
        <p:nvSpPr>
          <p:cNvPr id="20" name="TextBox 19">
            <a:extLst>
              <a:ext uri="{FF2B5EF4-FFF2-40B4-BE49-F238E27FC236}">
                <a16:creationId xmlns:a16="http://schemas.microsoft.com/office/drawing/2014/main" id="{18501F7F-0D7B-D9AE-0A9C-D5CEB760D3C2}"/>
              </a:ext>
            </a:extLst>
          </p:cNvPr>
          <p:cNvSpPr txBox="1"/>
          <p:nvPr/>
        </p:nvSpPr>
        <p:spPr>
          <a:xfrm>
            <a:off x="9042162" y="4346355"/>
            <a:ext cx="1980227" cy="861774"/>
          </a:xfrm>
          <a:prstGeom prst="rect">
            <a:avLst/>
          </a:prstGeom>
          <a:noFill/>
        </p:spPr>
        <p:txBody>
          <a:bodyPr wrap="square" lIns="91440" tIns="45720" rIns="91440" bIns="45720" anchor="t">
            <a:spAutoFit/>
          </a:bodyPr>
          <a:lstStyle/>
          <a:p>
            <a:r>
              <a:rPr lang="sv-SE" sz="5000" b="1">
                <a:solidFill>
                  <a:schemeClr val="tx2"/>
                </a:solidFill>
                <a:latin typeface="+mj-lt"/>
              </a:rPr>
              <a:t>7,4 %</a:t>
            </a:r>
          </a:p>
        </p:txBody>
      </p:sp>
      <p:sp>
        <p:nvSpPr>
          <p:cNvPr id="21" name="TextBox 20">
            <a:extLst>
              <a:ext uri="{FF2B5EF4-FFF2-40B4-BE49-F238E27FC236}">
                <a16:creationId xmlns:a16="http://schemas.microsoft.com/office/drawing/2014/main" id="{A7ABC460-2264-B61F-607B-325C48B50248}"/>
              </a:ext>
            </a:extLst>
          </p:cNvPr>
          <p:cNvSpPr txBox="1"/>
          <p:nvPr/>
        </p:nvSpPr>
        <p:spPr>
          <a:xfrm>
            <a:off x="8412480" y="5136120"/>
            <a:ext cx="2947467" cy="1323439"/>
          </a:xfrm>
          <a:prstGeom prst="rect">
            <a:avLst/>
          </a:prstGeom>
          <a:noFill/>
        </p:spPr>
        <p:txBody>
          <a:bodyPr wrap="square" lIns="91440" tIns="45720" rIns="91440" bIns="45720" anchor="t">
            <a:spAutoFit/>
          </a:bodyPr>
          <a:lstStyle/>
          <a:p>
            <a:pPr algn="ctr"/>
            <a:r>
              <a:rPr lang="sv-SE" sz="2000">
                <a:solidFill>
                  <a:schemeClr val="tx2"/>
                </a:solidFill>
                <a:latin typeface="+mj-lt"/>
              </a:rPr>
              <a:t>av kvinnorna utsattes för</a:t>
            </a:r>
            <a:r>
              <a:rPr lang="sv-SE" sz="2000" b="1">
                <a:solidFill>
                  <a:schemeClr val="tx2"/>
                </a:solidFill>
                <a:latin typeface="+mj-lt"/>
              </a:rPr>
              <a:t> sexuella trakasserier </a:t>
            </a:r>
            <a:r>
              <a:rPr lang="sv-SE" sz="2000">
                <a:solidFill>
                  <a:schemeClr val="tx2"/>
                </a:solidFill>
                <a:latin typeface="+mj-lt"/>
              </a:rPr>
              <a:t>där deras </a:t>
            </a:r>
            <a:r>
              <a:rPr lang="sv-SE" sz="2000" b="1">
                <a:solidFill>
                  <a:schemeClr val="tx2"/>
                </a:solidFill>
                <a:latin typeface="+mj-lt"/>
              </a:rPr>
              <a:t>manliga chef</a:t>
            </a:r>
            <a:r>
              <a:rPr lang="sv-SE" sz="2000">
                <a:solidFill>
                  <a:schemeClr val="tx2"/>
                </a:solidFill>
                <a:latin typeface="+mj-lt"/>
              </a:rPr>
              <a:t> var den som trakasserade. </a:t>
            </a:r>
          </a:p>
        </p:txBody>
      </p:sp>
      <p:pic>
        <p:nvPicPr>
          <p:cNvPr id="7" name="Graphic 6">
            <a:extLst>
              <a:ext uri="{FF2B5EF4-FFF2-40B4-BE49-F238E27FC236}">
                <a16:creationId xmlns:a16="http://schemas.microsoft.com/office/drawing/2014/main" id="{1CBBB6E7-D9A1-7EF7-B0F8-49FC3681FB8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255941" y="1920588"/>
            <a:ext cx="3495001" cy="2537112"/>
          </a:xfrm>
          <a:prstGeom prst="rect">
            <a:avLst/>
          </a:prstGeom>
        </p:spPr>
      </p:pic>
    </p:spTree>
    <p:extLst>
      <p:ext uri="{BB962C8B-B14F-4D97-AF65-F5344CB8AC3E}">
        <p14:creationId xmlns:p14="http://schemas.microsoft.com/office/powerpoint/2010/main" val="32758470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F74CC-B32A-53DD-E43F-D404C3689568}"/>
              </a:ext>
              <a:ext uri="{C183D7F6-B498-43B3-948B-1728B52AA6E4}">
                <adec:decorative xmlns:adec="http://schemas.microsoft.com/office/drawing/2017/decorative" val="1"/>
              </a:ext>
            </a:extLst>
          </p:cNvPr>
          <p:cNvSpPr>
            <a:spLocks noGrp="1"/>
          </p:cNvSpPr>
          <p:nvPr>
            <p:ph type="title"/>
          </p:nvPr>
        </p:nvSpPr>
        <p:spPr/>
        <p:txBody>
          <a:bodyPr/>
          <a:lstStyle/>
          <a:p>
            <a:r>
              <a:rPr lang="sv-SE"/>
              <a:t>Prioritering 2: Trakasserier, sexuella trakasserier och våld -3- </a:t>
            </a:r>
          </a:p>
        </p:txBody>
      </p:sp>
      <p:sp>
        <p:nvSpPr>
          <p:cNvPr id="6" name="Speech Bubble: Rectangle 5">
            <a:extLst>
              <a:ext uri="{FF2B5EF4-FFF2-40B4-BE49-F238E27FC236}">
                <a16:creationId xmlns:a16="http://schemas.microsoft.com/office/drawing/2014/main" id="{B9B435B6-9277-3AA6-F94F-89147BA99C49}"/>
              </a:ext>
            </a:extLst>
          </p:cNvPr>
          <p:cNvSpPr/>
          <p:nvPr/>
        </p:nvSpPr>
        <p:spPr>
          <a:xfrm>
            <a:off x="3120271" y="1508289"/>
            <a:ext cx="3480273" cy="918522"/>
          </a:xfrm>
          <a:prstGeom prst="wedgeRectCallout">
            <a:avLst>
              <a:gd name="adj1" fmla="val 56933"/>
              <a:gd name="adj2" fmla="val -16220"/>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Ins="27432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lvl="0" algn="ctr"/>
            <a:r>
              <a:rPr lang="sv-SE" sz="1800" b="1">
                <a:solidFill>
                  <a:srgbClr val="003399"/>
                </a:solidFill>
              </a:rPr>
              <a:t>Arbetstagarnas deltagande och ledarskapet är avgörande faktorer. </a:t>
            </a:r>
          </a:p>
        </p:txBody>
      </p:sp>
      <p:pic>
        <p:nvPicPr>
          <p:cNvPr id="8" name="Picture 7" descr="Ett foto i form av ett moln som visar några byggarbetare som pratar med varandra. Till vänster återges en grön mupp. Bilden vill förmedla att arbetstagarnas deltagande är avgörande för att bekämpa trakasserier, inbegripet sexuella trakasserier, och våld. ">
            <a:extLst>
              <a:ext uri="{FF2B5EF4-FFF2-40B4-BE49-F238E27FC236}">
                <a16:creationId xmlns:a16="http://schemas.microsoft.com/office/drawing/2014/main" id="{4EF0DE16-82B7-EB11-DA7E-F7D19B3205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0651" y="716626"/>
            <a:ext cx="3900770" cy="2012035"/>
          </a:xfrm>
          <a:prstGeom prst="rect">
            <a:avLst/>
          </a:prstGeom>
        </p:spPr>
      </p:pic>
      <p:sp>
        <p:nvSpPr>
          <p:cNvPr id="3" name="TextBox 2">
            <a:extLst>
              <a:ext uri="{FF2B5EF4-FFF2-40B4-BE49-F238E27FC236}">
                <a16:creationId xmlns:a16="http://schemas.microsoft.com/office/drawing/2014/main" id="{1DB563F2-7747-B55A-17E9-81F2C37A7A01}"/>
              </a:ext>
            </a:extLst>
          </p:cNvPr>
          <p:cNvSpPr txBox="1"/>
          <p:nvPr/>
        </p:nvSpPr>
        <p:spPr>
          <a:xfrm>
            <a:off x="0" y="2728661"/>
            <a:ext cx="1097142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sv-SE" sz="1800" b="1">
                <a:latin typeface="+mn-lt"/>
              </a:rPr>
              <a:t>Förebyggande åtgärder</a:t>
            </a:r>
          </a:p>
        </p:txBody>
      </p:sp>
      <p:sp>
        <p:nvSpPr>
          <p:cNvPr id="4" name="Content Placeholder 3">
            <a:extLst>
              <a:ext uri="{FF2B5EF4-FFF2-40B4-BE49-F238E27FC236}">
                <a16:creationId xmlns:a16="http://schemas.microsoft.com/office/drawing/2014/main" id="{F590AA2A-8FD2-1517-C8AA-1E48066C8B0D}"/>
              </a:ext>
            </a:extLst>
          </p:cNvPr>
          <p:cNvSpPr>
            <a:spLocks noGrp="1"/>
          </p:cNvSpPr>
          <p:nvPr>
            <p:ph sz="half" idx="1"/>
          </p:nvPr>
        </p:nvSpPr>
        <p:spPr>
          <a:xfrm>
            <a:off x="599998" y="3344018"/>
            <a:ext cx="10079834" cy="2579110"/>
          </a:xfrm>
        </p:spPr>
        <p:txBody>
          <a:bodyPr anchor="t">
            <a:noAutofit/>
          </a:bodyPr>
          <a:lstStyle/>
          <a:p>
            <a:pPr marL="233363" indent="-233363">
              <a:spcAft>
                <a:spcPts val="600"/>
              </a:spcAft>
            </a:pPr>
            <a:r>
              <a:rPr lang="sv-SE" b="0"/>
              <a:t>Var tydlig med vad som är acceptabelt och vad som inte är det.</a:t>
            </a:r>
          </a:p>
          <a:p>
            <a:pPr marL="233363" indent="-233363">
              <a:spcAft>
                <a:spcPts val="600"/>
              </a:spcAft>
            </a:pPr>
            <a:r>
              <a:rPr lang="sv-SE" b="0">
                <a:cs typeface="Arial"/>
              </a:rPr>
              <a:t>Titta på de bakomliggande orsakerna eller de faktorer som bidrar till problemet.</a:t>
            </a:r>
          </a:p>
          <a:p>
            <a:pPr marL="233363" indent="-233363">
              <a:spcAft>
                <a:spcPts val="600"/>
              </a:spcAft>
            </a:pPr>
            <a:r>
              <a:rPr lang="sv-SE" b="0"/>
              <a:t>Underlätta för arbetstagarna att yttra sig eller rapportera incidenter konfidentiellt. </a:t>
            </a:r>
          </a:p>
          <a:p>
            <a:pPr marL="233363" indent="-233363">
              <a:spcAft>
                <a:spcPts val="600"/>
              </a:spcAft>
            </a:pPr>
            <a:r>
              <a:rPr lang="sv-SE" b="0"/>
              <a:t>Reagera/svara på ett rättvist och konsekvent sätt. </a:t>
            </a:r>
          </a:p>
          <a:p>
            <a:pPr marL="233363" indent="-233363">
              <a:spcAft>
                <a:spcPts val="600"/>
              </a:spcAft>
            </a:pPr>
            <a:r>
              <a:rPr lang="sv-SE" b="0">
                <a:ea typeface=""/>
                <a:cs typeface="Arial"/>
              </a:rPr>
              <a:t>Planera för strategier för att stävja konflikter och finna olika utvägar för att skydda personalen mot våld från utomstående.</a:t>
            </a:r>
          </a:p>
          <a:p>
            <a:pPr marL="380990" indent="-380990">
              <a:spcBef>
                <a:spcPts val="1200"/>
              </a:spcBef>
              <a:spcAft>
                <a:spcPts val="600"/>
              </a:spcAft>
            </a:pPr>
            <a:endParaRPr lang="en-GB" b="0">
              <a:cs typeface="Arial"/>
            </a:endParaRPr>
          </a:p>
          <a:p>
            <a:pPr marL="0" indent="0">
              <a:spcBef>
                <a:spcPts val="1200"/>
              </a:spcBef>
              <a:spcAft>
                <a:spcPts val="600"/>
              </a:spcAft>
              <a:buNone/>
            </a:pPr>
            <a:endParaRPr lang="en-GB" noProof="0">
              <a:cs typeface="Arial"/>
            </a:endParaRPr>
          </a:p>
          <a:p>
            <a:pPr marL="0" indent="0">
              <a:spcBef>
                <a:spcPts val="1200"/>
              </a:spcBef>
              <a:spcAft>
                <a:spcPts val="600"/>
              </a:spcAft>
              <a:buNone/>
            </a:pPr>
            <a:endParaRPr lang="en-GB">
              <a:cs typeface="Arial"/>
            </a:endParaRPr>
          </a:p>
          <a:p>
            <a:pPr>
              <a:spcBef>
                <a:spcPts val="1200"/>
              </a:spcBef>
              <a:spcAft>
                <a:spcPts val="600"/>
              </a:spcAft>
            </a:pPr>
            <a:endParaRPr lang="en-GB">
              <a:cs typeface="Arial"/>
            </a:endParaRPr>
          </a:p>
          <a:p>
            <a:pPr>
              <a:spcBef>
                <a:spcPts val="1200"/>
              </a:spcBef>
              <a:spcAft>
                <a:spcPts val="600"/>
              </a:spcAft>
            </a:pPr>
            <a:endParaRPr lang="en-GB">
              <a:cs typeface="Arial"/>
            </a:endParaRPr>
          </a:p>
          <a:p>
            <a:pPr>
              <a:spcBef>
                <a:spcPts val="1200"/>
              </a:spcBef>
              <a:spcAft>
                <a:spcPts val="600"/>
              </a:spcAft>
            </a:pPr>
            <a:endParaRPr lang="en-GB">
              <a:cs typeface="Arial"/>
            </a:endParaRPr>
          </a:p>
        </p:txBody>
      </p:sp>
    </p:spTree>
    <p:extLst>
      <p:ext uri="{BB962C8B-B14F-4D97-AF65-F5344CB8AC3E}">
        <p14:creationId xmlns:p14="http://schemas.microsoft.com/office/powerpoint/2010/main" val="33941602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EA4575A-5F92-BAB6-7C2D-4A098ABB4238}"/>
              </a:ext>
              <a:ext uri="{C183D7F6-B498-43B3-948B-1728B52AA6E4}">
                <adec:decorative xmlns:adec="http://schemas.microsoft.com/office/drawing/2017/decorative" val="1"/>
              </a:ext>
            </a:extLst>
          </p:cNvPr>
          <p:cNvSpPr/>
          <p:nvPr/>
        </p:nvSpPr>
        <p:spPr>
          <a:xfrm>
            <a:off x="4561367" y="6305107"/>
            <a:ext cx="2700670" cy="2977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3527C82C-4420-7D7C-CC46-57ECA4A01DB2}"/>
              </a:ext>
            </a:extLst>
          </p:cNvPr>
          <p:cNvSpPr>
            <a:spLocks noGrp="1"/>
          </p:cNvSpPr>
          <p:nvPr>
            <p:ph type="title"/>
          </p:nvPr>
        </p:nvSpPr>
        <p:spPr/>
        <p:txBody>
          <a:bodyPr/>
          <a:lstStyle/>
          <a:p>
            <a:r>
              <a:rPr lang="sv-SE"/>
              <a:t>Prioritering 3: Fysiska risker och psykisk hälsa -1- </a:t>
            </a:r>
          </a:p>
        </p:txBody>
      </p:sp>
      <p:sp>
        <p:nvSpPr>
          <p:cNvPr id="6" name="TextBox 5">
            <a:extLst>
              <a:ext uri="{FF2B5EF4-FFF2-40B4-BE49-F238E27FC236}">
                <a16:creationId xmlns:a16="http://schemas.microsoft.com/office/drawing/2014/main" id="{85270BE9-B6B4-E837-9558-D005BF977F0D}"/>
              </a:ext>
            </a:extLst>
          </p:cNvPr>
          <p:cNvSpPr txBox="1"/>
          <p:nvPr/>
        </p:nvSpPr>
        <p:spPr>
          <a:xfrm>
            <a:off x="0" y="1295400"/>
            <a:ext cx="8710367"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sv-SE" sz="1800" b="1">
                <a:latin typeface="+mn-lt"/>
              </a:rPr>
              <a:t>Nuläget</a:t>
            </a:r>
          </a:p>
        </p:txBody>
      </p:sp>
      <p:sp>
        <p:nvSpPr>
          <p:cNvPr id="5" name="TextBox 4">
            <a:extLst>
              <a:ext uri="{FF2B5EF4-FFF2-40B4-BE49-F238E27FC236}">
                <a16:creationId xmlns:a16="http://schemas.microsoft.com/office/drawing/2014/main" id="{C399328D-E85F-2454-F6C0-3587135632DD}"/>
              </a:ext>
            </a:extLst>
          </p:cNvPr>
          <p:cNvSpPr txBox="1"/>
          <p:nvPr/>
        </p:nvSpPr>
        <p:spPr>
          <a:xfrm>
            <a:off x="648130" y="1996958"/>
            <a:ext cx="8778727" cy="1892826"/>
          </a:xfrm>
          <a:prstGeom prst="rect">
            <a:avLst/>
          </a:prstGeom>
          <a:noFill/>
        </p:spPr>
        <p:txBody>
          <a:bodyPr wrap="square" rtlCol="0">
            <a:noAutofit/>
          </a:bodyPr>
          <a:lstStyle/>
          <a:p>
            <a:pPr>
              <a:spcBef>
                <a:spcPts val="1200"/>
              </a:spcBef>
              <a:spcAft>
                <a:spcPts val="600"/>
              </a:spcAft>
            </a:pPr>
            <a:r>
              <a:rPr lang="sv-SE" sz="1800">
                <a:solidFill>
                  <a:schemeClr val="tx2"/>
                </a:solidFill>
              </a:rPr>
              <a:t>Kampanjen kommer att fokusera på samspelet mellan psykosociala risker och </a:t>
            </a:r>
          </a:p>
          <a:p>
            <a:pPr marL="457200" indent="-223838">
              <a:spcBef>
                <a:spcPts val="600"/>
              </a:spcBef>
              <a:spcAft>
                <a:spcPts val="600"/>
              </a:spcAft>
              <a:buFont typeface="Wingdings" panose="05000000000000000000" pitchFamily="2" charset="2"/>
              <a:buChar char="§"/>
            </a:pPr>
            <a:r>
              <a:rPr lang="sv-SE" sz="1800" b="1">
                <a:solidFill>
                  <a:schemeClr val="tx2"/>
                </a:solidFill>
              </a:rPr>
              <a:t>fysisk arbetsbelastning och muskel- och skelettbesvär</a:t>
            </a:r>
            <a:r>
              <a:rPr lang="sv-SE" sz="1800">
                <a:solidFill>
                  <a:schemeClr val="tx2"/>
                </a:solidFill>
              </a:rPr>
              <a:t>,</a:t>
            </a:r>
          </a:p>
          <a:p>
            <a:pPr marL="457200" indent="-223838">
              <a:spcBef>
                <a:spcPts val="600"/>
              </a:spcBef>
              <a:spcAft>
                <a:spcPts val="600"/>
              </a:spcAft>
              <a:buFont typeface="Wingdings" panose="05000000000000000000" pitchFamily="2" charset="2"/>
              <a:buChar char="§"/>
            </a:pPr>
            <a:r>
              <a:rPr lang="sv-SE" sz="1800" b="1">
                <a:solidFill>
                  <a:schemeClr val="tx2"/>
                </a:solidFill>
              </a:rPr>
              <a:t>arbetsmiljöfaktorer </a:t>
            </a:r>
            <a:r>
              <a:rPr lang="sv-SE" sz="1800">
                <a:solidFill>
                  <a:schemeClr val="tx2"/>
                </a:solidFill>
              </a:rPr>
              <a:t>(t.ex. buller, värme/kyla, utformning),</a:t>
            </a:r>
          </a:p>
          <a:p>
            <a:pPr marL="457200" indent="-223838">
              <a:spcBef>
                <a:spcPts val="600"/>
              </a:spcBef>
              <a:spcAft>
                <a:spcPts val="600"/>
              </a:spcAft>
              <a:buFont typeface="Wingdings" panose="05000000000000000000" pitchFamily="2" charset="2"/>
              <a:buChar char="§"/>
            </a:pPr>
            <a:r>
              <a:rPr lang="sv-SE" sz="1800" b="1">
                <a:solidFill>
                  <a:schemeClr val="tx2"/>
                </a:solidFill>
              </a:rPr>
              <a:t>arbetsrelaterade olyckor </a:t>
            </a:r>
            <a:r>
              <a:rPr lang="sv-SE" sz="1800">
                <a:solidFill>
                  <a:schemeClr val="tx2"/>
                </a:solidFill>
              </a:rPr>
              <a:t>och</a:t>
            </a:r>
            <a:r>
              <a:rPr lang="sv-SE" sz="1800" b="1">
                <a:solidFill>
                  <a:schemeClr val="tx2"/>
                </a:solidFill>
              </a:rPr>
              <a:t> säkerhetsprestanda</a:t>
            </a:r>
            <a:r>
              <a:rPr lang="sv-SE" sz="1800">
                <a:solidFill>
                  <a:schemeClr val="tx2"/>
                </a:solidFill>
              </a:rPr>
              <a:t>. </a:t>
            </a:r>
          </a:p>
        </p:txBody>
      </p:sp>
      <p:sp>
        <p:nvSpPr>
          <p:cNvPr id="4" name="Speech Bubble: Rectangle 3">
            <a:extLst>
              <a:ext uri="{FF2B5EF4-FFF2-40B4-BE49-F238E27FC236}">
                <a16:creationId xmlns:a16="http://schemas.microsoft.com/office/drawing/2014/main" id="{5CBA0E8D-406A-4EE2-EE7B-7FDA583569FF}"/>
              </a:ext>
            </a:extLst>
          </p:cNvPr>
          <p:cNvSpPr/>
          <p:nvPr/>
        </p:nvSpPr>
        <p:spPr>
          <a:xfrm>
            <a:off x="8710367" y="2898315"/>
            <a:ext cx="2620652" cy="1837283"/>
          </a:xfrm>
          <a:prstGeom prst="wedgeRectCallout">
            <a:avLst>
              <a:gd name="adj1" fmla="val -26978"/>
              <a:gd name="adj2" fmla="val 63751"/>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182880" rIns="18288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lvl="0"/>
            <a:r>
              <a:rPr lang="sv-SE" sz="1800" b="1">
                <a:solidFill>
                  <a:srgbClr val="003399"/>
                </a:solidFill>
              </a:rPr>
              <a:t>Den psykiska hälsan och säkerheten påverkas av fysiska risker i kombination med psykosociala risker. </a:t>
            </a:r>
          </a:p>
        </p:txBody>
      </p:sp>
      <p:pic>
        <p:nvPicPr>
          <p:cNvPr id="14" name="Picture 13" descr="Vektorbild på en grön mupp med muskel- och skelettbesvär. ">
            <a:extLst>
              <a:ext uri="{FF2B5EF4-FFF2-40B4-BE49-F238E27FC236}">
                <a16:creationId xmlns:a16="http://schemas.microsoft.com/office/drawing/2014/main" id="{E152F94C-CFFC-E956-12EF-6F7711D3CD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2218" y="4735598"/>
            <a:ext cx="4783142" cy="2035379"/>
          </a:xfrm>
          <a:prstGeom prst="rect">
            <a:avLst/>
          </a:prstGeom>
        </p:spPr>
      </p:pic>
      <p:pic>
        <p:nvPicPr>
          <p:cNvPr id="12" name="Picture 11">
            <a:extLst>
              <a:ext uri="{FF2B5EF4-FFF2-40B4-BE49-F238E27FC236}">
                <a16:creationId xmlns:a16="http://schemas.microsoft.com/office/drawing/2014/main" id="{96CEE4D5-7E5F-C921-33E5-3C8D4D28E3FC}"/>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22975" y="5033331"/>
            <a:ext cx="1913294" cy="1725614"/>
          </a:xfrm>
          <a:prstGeom prst="rect">
            <a:avLst/>
          </a:prstGeom>
        </p:spPr>
      </p:pic>
    </p:spTree>
    <p:extLst>
      <p:ext uri="{BB962C8B-B14F-4D97-AF65-F5344CB8AC3E}">
        <p14:creationId xmlns:p14="http://schemas.microsoft.com/office/powerpoint/2010/main" val="11267274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DE3E0-B862-C988-C480-7202159FC852}"/>
              </a:ext>
              <a:ext uri="{C183D7F6-B498-43B3-948B-1728B52AA6E4}">
                <adec:decorative xmlns:adec="http://schemas.microsoft.com/office/drawing/2017/decorative" val="1"/>
              </a:ext>
            </a:extLst>
          </p:cNvPr>
          <p:cNvSpPr>
            <a:spLocks noGrp="1"/>
          </p:cNvSpPr>
          <p:nvPr>
            <p:ph type="title"/>
          </p:nvPr>
        </p:nvSpPr>
        <p:spPr/>
        <p:txBody>
          <a:bodyPr/>
          <a:lstStyle/>
          <a:p>
            <a:r>
              <a:rPr lang="sv-SE"/>
              <a:t>Prioritering 3: Fysiska risker och psykisk hälsa -2- </a:t>
            </a:r>
          </a:p>
        </p:txBody>
      </p:sp>
      <p:sp>
        <p:nvSpPr>
          <p:cNvPr id="3" name="TextBox 2">
            <a:extLst>
              <a:ext uri="{FF2B5EF4-FFF2-40B4-BE49-F238E27FC236}">
                <a16:creationId xmlns:a16="http://schemas.microsoft.com/office/drawing/2014/main" id="{5CCBC276-1616-1F51-E3A6-10D7E1A632B1}"/>
              </a:ext>
            </a:extLst>
          </p:cNvPr>
          <p:cNvSpPr txBox="1"/>
          <p:nvPr/>
        </p:nvSpPr>
        <p:spPr>
          <a:xfrm>
            <a:off x="0" y="1295400"/>
            <a:ext cx="11466095"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sv-SE" sz="1800" b="1">
                <a:latin typeface="+mn-lt"/>
              </a:rPr>
              <a:t>Så hanterar du kombinerad exponering </a:t>
            </a:r>
          </a:p>
        </p:txBody>
      </p:sp>
      <p:sp>
        <p:nvSpPr>
          <p:cNvPr id="4" name="Content Placeholder 2">
            <a:extLst>
              <a:ext uri="{FF2B5EF4-FFF2-40B4-BE49-F238E27FC236}">
                <a16:creationId xmlns:a16="http://schemas.microsoft.com/office/drawing/2014/main" id="{35380195-1CE8-DECC-8005-1F05CB33B226}"/>
              </a:ext>
            </a:extLst>
          </p:cNvPr>
          <p:cNvSpPr>
            <a:spLocks noGrp="1"/>
          </p:cNvSpPr>
          <p:nvPr>
            <p:ph sz="half" idx="1"/>
          </p:nvPr>
        </p:nvSpPr>
        <p:spPr>
          <a:xfrm>
            <a:off x="599996" y="2026841"/>
            <a:ext cx="10866099" cy="2347195"/>
          </a:xfrm>
        </p:spPr>
        <p:txBody>
          <a:bodyPr>
            <a:normAutofit/>
          </a:bodyPr>
          <a:lstStyle/>
          <a:p>
            <a:pPr>
              <a:spcAft>
                <a:spcPts val="600"/>
              </a:spcAft>
            </a:pPr>
            <a:r>
              <a:rPr lang="sv-SE" b="0"/>
              <a:t>Tillämpa</a:t>
            </a:r>
            <a:r>
              <a:rPr lang="sv-SE"/>
              <a:t> ett helhetsperspektiv på arbetsmiljöfrågor</a:t>
            </a:r>
            <a:r>
              <a:rPr lang="sv-SE" b="0"/>
              <a:t> </a:t>
            </a:r>
            <a:r>
              <a:rPr lang="sv-SE"/>
              <a:t>där både psykosociala risker och fysiska risker ingår</a:t>
            </a:r>
            <a:r>
              <a:rPr lang="sv-SE" b="0"/>
              <a:t>. </a:t>
            </a:r>
          </a:p>
          <a:p>
            <a:pPr>
              <a:spcAft>
                <a:spcPts val="600"/>
              </a:spcAft>
            </a:pPr>
            <a:r>
              <a:rPr lang="sv-SE" b="0"/>
              <a:t>Säkerställ ett </a:t>
            </a:r>
            <a:r>
              <a:rPr lang="sv-SE"/>
              <a:t>riktat förebyggande av muskel- och skelettbesvär </a:t>
            </a:r>
            <a:r>
              <a:rPr lang="sv-SE" b="0"/>
              <a:t>samt av fysisk belastning. </a:t>
            </a:r>
          </a:p>
          <a:p>
            <a:pPr>
              <a:spcAft>
                <a:spcPts val="600"/>
              </a:spcAft>
            </a:pPr>
            <a:r>
              <a:rPr lang="sv-SE" b="0"/>
              <a:t>Ta hänsyn till </a:t>
            </a:r>
            <a:r>
              <a:rPr lang="sv-SE"/>
              <a:t>den fysiska arbetsmiljöns inverkan på arbetstagarnas </a:t>
            </a:r>
            <a:r>
              <a:rPr lang="sv-SE" b="0"/>
              <a:t>välbefinnande.</a:t>
            </a:r>
          </a:p>
          <a:p>
            <a:pPr>
              <a:spcAft>
                <a:spcPts val="600"/>
              </a:spcAft>
            </a:pPr>
            <a:r>
              <a:rPr lang="sv-SE" b="0"/>
              <a:t>Ägna särskild uppmärksamhet åt </a:t>
            </a:r>
            <a:r>
              <a:rPr lang="sv-SE"/>
              <a:t>högrisksektorer </a:t>
            </a:r>
            <a:r>
              <a:rPr lang="sv-SE" b="0"/>
              <a:t>och </a:t>
            </a:r>
            <a:r>
              <a:rPr lang="sv-SE"/>
              <a:t>utsatta grupper </a:t>
            </a:r>
            <a:r>
              <a:rPr lang="sv-SE" b="0"/>
              <a:t>när förebyggande åtgärder ska vidtas.</a:t>
            </a:r>
          </a:p>
        </p:txBody>
      </p:sp>
      <p:pic>
        <p:nvPicPr>
          <p:cNvPr id="10" name="Picture 9" descr="Ett molnformat fotografi som återger två logistikarbetare som pratar med varandra. ">
            <a:extLst>
              <a:ext uri="{FF2B5EF4-FFF2-40B4-BE49-F238E27FC236}">
                <a16:creationId xmlns:a16="http://schemas.microsoft.com/office/drawing/2014/main" id="{B2604BD7-F235-3DCC-ED05-D2B4193331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6293" y="4658123"/>
            <a:ext cx="4017612" cy="2078916"/>
          </a:xfrm>
          <a:prstGeom prst="rect">
            <a:avLst/>
          </a:prstGeom>
        </p:spPr>
      </p:pic>
    </p:spTree>
    <p:extLst>
      <p:ext uri="{BB962C8B-B14F-4D97-AF65-F5344CB8AC3E}">
        <p14:creationId xmlns:p14="http://schemas.microsoft.com/office/powerpoint/2010/main" val="23316186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AEECA-7220-4DC3-D1FA-A06CD0F8E338}"/>
              </a:ext>
            </a:extLst>
          </p:cNvPr>
          <p:cNvSpPr>
            <a:spLocks noGrp="1"/>
          </p:cNvSpPr>
          <p:nvPr>
            <p:ph type="title"/>
          </p:nvPr>
        </p:nvSpPr>
        <p:spPr/>
        <p:txBody>
          <a:bodyPr/>
          <a:lstStyle/>
          <a:p>
            <a:r>
              <a:rPr lang="sv-SE"/>
              <a:t>Prioritet 4: Psykosociala risker inom vård och omsorg -1- </a:t>
            </a:r>
          </a:p>
        </p:txBody>
      </p:sp>
      <p:sp>
        <p:nvSpPr>
          <p:cNvPr id="3" name="TextBox 2">
            <a:extLst>
              <a:ext uri="{FF2B5EF4-FFF2-40B4-BE49-F238E27FC236}">
                <a16:creationId xmlns:a16="http://schemas.microsoft.com/office/drawing/2014/main" id="{6F1E7306-F80C-4588-AD91-7EA7EFACBB29}"/>
              </a:ext>
            </a:extLst>
          </p:cNvPr>
          <p:cNvSpPr txBox="1"/>
          <p:nvPr/>
        </p:nvSpPr>
        <p:spPr>
          <a:xfrm>
            <a:off x="-1" y="1295400"/>
            <a:ext cx="1007983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sv-SE" sz="1800" b="1">
                <a:latin typeface="+mn-lt"/>
              </a:rPr>
              <a:t>Nuläget</a:t>
            </a:r>
          </a:p>
        </p:txBody>
      </p:sp>
      <p:sp>
        <p:nvSpPr>
          <p:cNvPr id="4" name="Content Placeholder 2">
            <a:extLst>
              <a:ext uri="{FF2B5EF4-FFF2-40B4-BE49-F238E27FC236}">
                <a16:creationId xmlns:a16="http://schemas.microsoft.com/office/drawing/2014/main" id="{A93BC99B-6219-39BA-1A46-27AE038C0E91}"/>
              </a:ext>
            </a:extLst>
          </p:cNvPr>
          <p:cNvSpPr>
            <a:spLocks noGrp="1"/>
          </p:cNvSpPr>
          <p:nvPr>
            <p:ph sz="half" idx="1"/>
          </p:nvPr>
        </p:nvSpPr>
        <p:spPr>
          <a:xfrm>
            <a:off x="738223" y="2006550"/>
            <a:ext cx="9405237" cy="2197721"/>
          </a:xfrm>
        </p:spPr>
        <p:txBody>
          <a:bodyPr>
            <a:normAutofit lnSpcReduction="10000"/>
          </a:bodyPr>
          <a:lstStyle/>
          <a:p>
            <a:pPr marL="233363" indent="-233363">
              <a:spcBef>
                <a:spcPts val="1200"/>
              </a:spcBef>
              <a:spcAft>
                <a:spcPts val="600"/>
              </a:spcAft>
            </a:pPr>
            <a:r>
              <a:rPr lang="sv-SE" b="0"/>
              <a:t>En sektor </a:t>
            </a:r>
            <a:r>
              <a:rPr lang="sv-SE"/>
              <a:t>som är avgörande för det europeiska samhället och som sysselsätter 21,5 miljoner arbetstagare</a:t>
            </a:r>
            <a:r>
              <a:rPr lang="sv-SE" b="0"/>
              <a:t>, vilket motsvarar </a:t>
            </a:r>
            <a:r>
              <a:rPr lang="sv-SE"/>
              <a:t>11 procent av arbetstagarna i EU. </a:t>
            </a:r>
          </a:p>
          <a:p>
            <a:pPr marL="233363" indent="-233363">
              <a:spcBef>
                <a:spcPts val="1200"/>
              </a:spcBef>
              <a:spcAft>
                <a:spcPts val="600"/>
              </a:spcAft>
            </a:pPr>
            <a:r>
              <a:rPr lang="sv-SE"/>
              <a:t>Högre exponering för flera psykosociala risker </a:t>
            </a:r>
            <a:r>
              <a:rPr lang="sv-SE">
                <a:solidFill>
                  <a:schemeClr val="accent1"/>
                </a:solidFill>
              </a:rPr>
              <a:t>jämfört med andra </a:t>
            </a:r>
            <a:r>
              <a:rPr lang="sv-SE"/>
              <a:t>sektorer. </a:t>
            </a:r>
          </a:p>
          <a:p>
            <a:pPr marL="233363" indent="-233363">
              <a:spcBef>
                <a:spcPts val="1200"/>
              </a:spcBef>
              <a:spcAft>
                <a:spcPts val="600"/>
              </a:spcAft>
            </a:pPr>
            <a:r>
              <a:rPr lang="sv-SE"/>
              <a:t>31 procent av alla arbetstagare inom vård- och omsorgssektorn drabbades av stress, depression eller ångest </a:t>
            </a:r>
            <a:r>
              <a:rPr lang="sv-SE" b="0"/>
              <a:t>orsakad eller </a:t>
            </a:r>
            <a:r>
              <a:rPr lang="sv-SE"/>
              <a:t>förvärrad av deras arbete </a:t>
            </a:r>
            <a:r>
              <a:rPr lang="sv-SE" b="0"/>
              <a:t>under de senaste 12 månaderna. </a:t>
            </a:r>
          </a:p>
          <a:p>
            <a:pPr>
              <a:spcBef>
                <a:spcPts val="1200"/>
              </a:spcBef>
              <a:spcAft>
                <a:spcPts val="600"/>
              </a:spcAft>
            </a:pPr>
            <a:endParaRPr lang="en-GB" b="0"/>
          </a:p>
          <a:p>
            <a:pPr marL="0" indent="0">
              <a:spcBef>
                <a:spcPts val="1200"/>
              </a:spcBef>
              <a:spcAft>
                <a:spcPts val="600"/>
              </a:spcAft>
              <a:buNone/>
            </a:pPr>
            <a:endParaRPr lang="en-GB" b="0" noProof="0"/>
          </a:p>
          <a:p>
            <a:pPr>
              <a:spcBef>
                <a:spcPts val="1200"/>
              </a:spcBef>
              <a:spcAft>
                <a:spcPts val="600"/>
              </a:spcAft>
            </a:pPr>
            <a:endParaRPr lang="en-GB" noProof="0"/>
          </a:p>
        </p:txBody>
      </p:sp>
      <p:pic>
        <p:nvPicPr>
          <p:cNvPr id="7" name="Picture 6">
            <a:extLst>
              <a:ext uri="{FF2B5EF4-FFF2-40B4-BE49-F238E27FC236}">
                <a16:creationId xmlns:a16="http://schemas.microsoft.com/office/drawing/2014/main" id="{E4C2FEFC-128B-0A5F-861A-2CFC7AF5A4D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4575471"/>
            <a:ext cx="4017264" cy="2176272"/>
          </a:xfrm>
          <a:prstGeom prst="rect">
            <a:avLst/>
          </a:prstGeom>
        </p:spPr>
      </p:pic>
    </p:spTree>
    <p:extLst>
      <p:ext uri="{BB962C8B-B14F-4D97-AF65-F5344CB8AC3E}">
        <p14:creationId xmlns:p14="http://schemas.microsoft.com/office/powerpoint/2010/main" val="21429310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7BD93-4687-98D9-D166-12A7C523AF57}"/>
              </a:ext>
              <a:ext uri="{C183D7F6-B498-43B3-948B-1728B52AA6E4}">
                <adec:decorative xmlns:adec="http://schemas.microsoft.com/office/drawing/2017/decorative" val="1"/>
              </a:ext>
            </a:extLst>
          </p:cNvPr>
          <p:cNvSpPr>
            <a:spLocks noGrp="1"/>
          </p:cNvSpPr>
          <p:nvPr>
            <p:ph type="title"/>
          </p:nvPr>
        </p:nvSpPr>
        <p:spPr/>
        <p:txBody>
          <a:bodyPr/>
          <a:lstStyle/>
          <a:p>
            <a:r>
              <a:rPr lang="sv-SE"/>
              <a:t>Prioritet 4: Psykosociala risker inom vård och omsorg -2- </a:t>
            </a:r>
          </a:p>
        </p:txBody>
      </p:sp>
      <p:sp>
        <p:nvSpPr>
          <p:cNvPr id="4" name="TextBox 2">
            <a:extLst>
              <a:ext uri="{FF2B5EF4-FFF2-40B4-BE49-F238E27FC236}">
                <a16:creationId xmlns:a16="http://schemas.microsoft.com/office/drawing/2014/main" id="{227A04EE-2DB0-D9B5-0046-D66CE4DD5F39}"/>
              </a:ext>
            </a:extLst>
          </p:cNvPr>
          <p:cNvSpPr txBox="1"/>
          <p:nvPr/>
        </p:nvSpPr>
        <p:spPr>
          <a:xfrm>
            <a:off x="0" y="1067662"/>
            <a:ext cx="11057641"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sv-SE" sz="1800" b="1">
                <a:latin typeface="+mn-lt"/>
              </a:rPr>
              <a:t>Andel arbetsplatser som rapporterat förekomst av psykosociala riskfaktorer inom vård- och omsorgssektorn samt sektorsövergripande genomsnitt för EU-27 (2024) </a:t>
            </a:r>
          </a:p>
        </p:txBody>
      </p:sp>
      <p:pic>
        <p:nvPicPr>
          <p:cNvPr id="5" name="Graphic 4" descr="Ett diagram som jämför den sektorsövergripande förekomsten av psykosociala risker på arbetsplatsen i de 27 EU-medlemsstaterna (i blått) med förekomsten inom hälso- och socialvårdssektorn (i grönt). De psykosociala risker som visas är följande: 56 procent respektive 72 procent gäller hantering av kunder, patienter, elever osv.;  tidspress;  43 procent respektive 48 procent gäller bristande kommunikation eller samarbete;  18 procent respektive 21 procent gäller långa eller oregelbundna arbetspass;  10 procent respektive 11 procent gäller rädsla för att förlora arbetet.">
            <a:extLst>
              <a:ext uri="{FF2B5EF4-FFF2-40B4-BE49-F238E27FC236}">
                <a16:creationId xmlns:a16="http://schemas.microsoft.com/office/drawing/2014/main" id="{460B4302-BA1D-5B05-2934-34E3F90390F3}"/>
              </a:ext>
            </a:extLst>
          </p:cNvPr>
          <p:cNvPicPr>
            <a:picLocks noChangeAspect="1"/>
          </p:cNvPicPr>
          <p:nvPr/>
        </p:nvPicPr>
        <p:blipFill>
          <a:blip>
            <a:extLst>
              <a:ext uri="{96DAC541-7B7A-43D3-8B79-37D633B846F1}">
                <asvg:svgBlip xmlns:asvg="http://schemas.microsoft.com/office/drawing/2016/SVG/main" r:embed="rId3"/>
              </a:ext>
            </a:extLst>
          </a:blip>
          <a:srcRect b="30407"/>
          <a:stretch>
            <a:fillRect/>
          </a:stretch>
        </p:blipFill>
        <p:spPr>
          <a:xfrm>
            <a:off x="2703410" y="2072771"/>
            <a:ext cx="5635256" cy="2732262"/>
          </a:xfrm>
          <a:prstGeom prst="rect">
            <a:avLst/>
          </a:prstGeom>
        </p:spPr>
      </p:pic>
      <p:sp>
        <p:nvSpPr>
          <p:cNvPr id="3" name="TextBox 2">
            <a:extLst>
              <a:ext uri="{FF2B5EF4-FFF2-40B4-BE49-F238E27FC236}">
                <a16:creationId xmlns:a16="http://schemas.microsoft.com/office/drawing/2014/main" id="{7B47A301-AB26-D0F5-79B1-8D1A868D7582}"/>
              </a:ext>
            </a:extLst>
          </p:cNvPr>
          <p:cNvSpPr txBox="1"/>
          <p:nvPr/>
        </p:nvSpPr>
        <p:spPr>
          <a:xfrm>
            <a:off x="2595125" y="4862630"/>
            <a:ext cx="5098892" cy="1107996"/>
          </a:xfrm>
          <a:prstGeom prst="rect">
            <a:avLst/>
          </a:prstGeom>
          <a:noFill/>
        </p:spPr>
        <p:txBody>
          <a:bodyPr wrap="square" rtlCol="0">
            <a:spAutoFit/>
          </a:bodyPr>
          <a:lstStyle/>
          <a:p>
            <a:pPr marL="227013" indent="-227013">
              <a:buClr>
                <a:srgbClr val="C00000"/>
              </a:buClr>
              <a:buAutoNum type="alphaUcPeriod"/>
            </a:pPr>
            <a:r>
              <a:rPr lang="sv-SE" sz="1100" b="1">
                <a:solidFill>
                  <a:schemeClr val="tx1">
                    <a:lumMod val="65000"/>
                    <a:lumOff val="35000"/>
                  </a:schemeClr>
                </a:solidFill>
              </a:rPr>
              <a:t>Hantering av besvärliga kunder, elever, patienter etc.</a:t>
            </a:r>
          </a:p>
          <a:p>
            <a:pPr marL="227013" indent="-227013">
              <a:buClr>
                <a:srgbClr val="C00000"/>
              </a:buClr>
              <a:buAutoNum type="alphaUcPeriod"/>
            </a:pPr>
            <a:r>
              <a:rPr lang="sv-SE" sz="1100" b="1">
                <a:solidFill>
                  <a:schemeClr val="tx1">
                    <a:lumMod val="65000"/>
                    <a:lumOff val="35000"/>
                  </a:schemeClr>
                </a:solidFill>
              </a:rPr>
              <a:t>Tidspress</a:t>
            </a:r>
          </a:p>
          <a:p>
            <a:pPr marL="227013" indent="-227013">
              <a:buClr>
                <a:srgbClr val="C00000"/>
              </a:buClr>
              <a:buAutoNum type="alphaUcPeriod"/>
            </a:pPr>
            <a:r>
              <a:rPr lang="sv-SE" sz="1100" b="1">
                <a:solidFill>
                  <a:schemeClr val="tx1">
                    <a:lumMod val="65000"/>
                    <a:lumOff val="35000"/>
                  </a:schemeClr>
                </a:solidFill>
              </a:rPr>
              <a:t>Dålig kommunikation eller bristande samarbete inom organisationen</a:t>
            </a:r>
          </a:p>
          <a:p>
            <a:pPr marL="227013" indent="-227013">
              <a:buClr>
                <a:srgbClr val="C00000"/>
              </a:buClr>
              <a:buAutoNum type="alphaUcPeriod"/>
            </a:pPr>
            <a:r>
              <a:rPr lang="sv-SE" sz="1100" b="1">
                <a:solidFill>
                  <a:schemeClr val="tx1">
                    <a:lumMod val="65000"/>
                    <a:lumOff val="35000"/>
                  </a:schemeClr>
                </a:solidFill>
              </a:rPr>
              <a:t>Långa eller oregelbundna arbetspass</a:t>
            </a:r>
          </a:p>
          <a:p>
            <a:pPr marL="227013" indent="-227013">
              <a:buClr>
                <a:srgbClr val="C00000"/>
              </a:buClr>
              <a:buAutoNum type="alphaUcPeriod"/>
            </a:pPr>
            <a:r>
              <a:rPr lang="sv-SE" sz="1100" b="1">
                <a:solidFill>
                  <a:schemeClr val="tx1">
                    <a:lumMod val="65000"/>
                    <a:lumOff val="35000"/>
                  </a:schemeClr>
                </a:solidFill>
              </a:rPr>
              <a:t>Rädsla att förlora jobbet</a:t>
            </a:r>
          </a:p>
          <a:p>
            <a:pPr marL="342900" indent="-342900">
              <a:buAutoNum type="alphaUcPeriod"/>
            </a:pPr>
            <a:endParaRPr lang="en-GB" sz="1100"/>
          </a:p>
        </p:txBody>
      </p:sp>
      <p:sp>
        <p:nvSpPr>
          <p:cNvPr id="7" name="TextBox 6">
            <a:extLst>
              <a:ext uri="{FF2B5EF4-FFF2-40B4-BE49-F238E27FC236}">
                <a16:creationId xmlns:a16="http://schemas.microsoft.com/office/drawing/2014/main" id="{32E5DB43-F8AF-67D6-F8E0-7EA0FBB30A34}"/>
              </a:ext>
            </a:extLst>
          </p:cNvPr>
          <p:cNvSpPr txBox="1"/>
          <p:nvPr/>
        </p:nvSpPr>
        <p:spPr>
          <a:xfrm>
            <a:off x="2720828" y="5849943"/>
            <a:ext cx="5635256" cy="246221"/>
          </a:xfrm>
          <a:prstGeom prst="rect">
            <a:avLst/>
          </a:prstGeom>
          <a:noFill/>
        </p:spPr>
        <p:txBody>
          <a:bodyPr wrap="square" rtlCol="0">
            <a:spAutoFit/>
          </a:bodyPr>
          <a:lstStyle/>
          <a:p>
            <a:r>
              <a:rPr lang="sv-SE" sz="1000" i="1">
                <a:solidFill>
                  <a:schemeClr val="tx1">
                    <a:lumMod val="65000"/>
                    <a:lumOff val="35000"/>
                  </a:schemeClr>
                </a:solidFill>
              </a:rPr>
              <a:t>Källa: Esener 2024 – Bas: Företag i EU-27</a:t>
            </a:r>
          </a:p>
        </p:txBody>
      </p:sp>
      <p:grpSp>
        <p:nvGrpSpPr>
          <p:cNvPr id="10" name="Group 9">
            <a:extLst>
              <a:ext uri="{FF2B5EF4-FFF2-40B4-BE49-F238E27FC236}">
                <a16:creationId xmlns:a16="http://schemas.microsoft.com/office/drawing/2014/main" id="{D963D6E3-77BE-2BE6-458C-290BDFBA6FA9}"/>
              </a:ext>
              <a:ext uri="{C183D7F6-B498-43B3-948B-1728B52AA6E4}">
                <adec:decorative xmlns:adec="http://schemas.microsoft.com/office/drawing/2017/decorative" val="1"/>
              </a:ext>
            </a:extLst>
          </p:cNvPr>
          <p:cNvGrpSpPr/>
          <p:nvPr/>
        </p:nvGrpSpPr>
        <p:grpSpPr>
          <a:xfrm>
            <a:off x="7509847" y="4907380"/>
            <a:ext cx="2427099" cy="956137"/>
            <a:chOff x="8712925" y="5162335"/>
            <a:chExt cx="2427099" cy="956137"/>
          </a:xfrm>
        </p:grpSpPr>
        <p:sp>
          <p:nvSpPr>
            <p:cNvPr id="6" name="TextBox 5">
              <a:extLst>
                <a:ext uri="{FF2B5EF4-FFF2-40B4-BE49-F238E27FC236}">
                  <a16:creationId xmlns:a16="http://schemas.microsoft.com/office/drawing/2014/main" id="{B6850AA9-D7B6-C879-0CAE-1CB4E1FB3785}"/>
                </a:ext>
              </a:extLst>
            </p:cNvPr>
            <p:cNvSpPr txBox="1"/>
            <p:nvPr/>
          </p:nvSpPr>
          <p:spPr>
            <a:xfrm>
              <a:off x="9026434" y="5179753"/>
              <a:ext cx="2113590" cy="938719"/>
            </a:xfrm>
            <a:prstGeom prst="rect">
              <a:avLst/>
            </a:prstGeom>
            <a:noFill/>
          </p:spPr>
          <p:txBody>
            <a:bodyPr wrap="square" rtlCol="0">
              <a:spAutoFit/>
            </a:bodyPr>
            <a:lstStyle/>
            <a:p>
              <a:pPr>
                <a:buClr>
                  <a:srgbClr val="C00000"/>
                </a:buClr>
              </a:pPr>
              <a:r>
                <a:rPr lang="sv-SE" sz="1100" b="1">
                  <a:solidFill>
                    <a:schemeClr val="tx1">
                      <a:lumMod val="65000"/>
                      <a:lumOff val="35000"/>
                    </a:schemeClr>
                  </a:solidFill>
                </a:rPr>
                <a:t>EU 27</a:t>
              </a:r>
            </a:p>
            <a:p>
              <a:pPr>
                <a:buClr>
                  <a:srgbClr val="C00000"/>
                </a:buClr>
              </a:pPr>
              <a:endParaRPr lang="es-ES" sz="1100" b="1">
                <a:solidFill>
                  <a:schemeClr val="tx1">
                    <a:lumMod val="65000"/>
                    <a:lumOff val="35000"/>
                  </a:schemeClr>
                </a:solidFill>
              </a:endParaRPr>
            </a:p>
            <a:p>
              <a:pPr>
                <a:buClr>
                  <a:srgbClr val="C00000"/>
                </a:buClr>
              </a:pPr>
              <a:r>
                <a:rPr lang="sv-SE" sz="1100" b="1">
                  <a:solidFill>
                    <a:schemeClr val="tx1">
                      <a:lumMod val="65000"/>
                      <a:lumOff val="35000"/>
                    </a:schemeClr>
                  </a:solidFill>
                </a:rPr>
                <a:t>Verksamhet inom vård,</a:t>
              </a:r>
            </a:p>
            <a:p>
              <a:pPr>
                <a:buClr>
                  <a:srgbClr val="C00000"/>
                </a:buClr>
              </a:pPr>
              <a:r>
                <a:rPr lang="sv-SE" sz="1100" b="1">
                  <a:solidFill>
                    <a:schemeClr val="tx1">
                      <a:lumMod val="65000"/>
                      <a:lumOff val="35000"/>
                    </a:schemeClr>
                  </a:solidFill>
                </a:rPr>
                <a:t>omsorg och sociala tjänster</a:t>
              </a:r>
            </a:p>
            <a:p>
              <a:pPr marL="342900" indent="-342900">
                <a:buAutoNum type="alphaUcPeriod"/>
              </a:pPr>
              <a:endParaRPr lang="en-GB" sz="1100">
                <a:solidFill>
                  <a:schemeClr val="tx1">
                    <a:lumMod val="65000"/>
                    <a:lumOff val="35000"/>
                  </a:schemeClr>
                </a:solidFill>
              </a:endParaRPr>
            </a:p>
          </p:txBody>
        </p:sp>
        <p:sp>
          <p:nvSpPr>
            <p:cNvPr id="8" name="Rectangle 7">
              <a:extLst>
                <a:ext uri="{FF2B5EF4-FFF2-40B4-BE49-F238E27FC236}">
                  <a16:creationId xmlns:a16="http://schemas.microsoft.com/office/drawing/2014/main" id="{721D2A23-91B5-55E2-FE5F-D77DD6921349}"/>
                </a:ext>
              </a:extLst>
            </p:cNvPr>
            <p:cNvSpPr/>
            <p:nvPr/>
          </p:nvSpPr>
          <p:spPr>
            <a:xfrm>
              <a:off x="8717280" y="5162335"/>
              <a:ext cx="313509" cy="313509"/>
            </a:xfrm>
            <a:prstGeom prst="rect">
              <a:avLst/>
            </a:prstGeom>
            <a:solidFill>
              <a:srgbClr val="00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2DCDB081-D5A1-8ED6-CE81-4275ABED10CD}"/>
                </a:ext>
              </a:extLst>
            </p:cNvPr>
            <p:cNvSpPr/>
            <p:nvPr/>
          </p:nvSpPr>
          <p:spPr>
            <a:xfrm>
              <a:off x="8712925" y="5593075"/>
              <a:ext cx="313509" cy="31350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7430690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906EA-F22D-95AA-E01E-1B5B72788FD9}"/>
              </a:ext>
              <a:ext uri="{C183D7F6-B498-43B3-948B-1728B52AA6E4}">
                <adec:decorative xmlns:adec="http://schemas.microsoft.com/office/drawing/2017/decorative" val="0"/>
              </a:ext>
            </a:extLst>
          </p:cNvPr>
          <p:cNvSpPr>
            <a:spLocks noGrp="1"/>
          </p:cNvSpPr>
          <p:nvPr>
            <p:ph type="title"/>
          </p:nvPr>
        </p:nvSpPr>
        <p:spPr/>
        <p:txBody>
          <a:bodyPr/>
          <a:lstStyle/>
          <a:p>
            <a:r>
              <a:rPr lang="sv-SE"/>
              <a:t>Prioritet 4: Psykosociala risker inom vård och omsorg -3- </a:t>
            </a:r>
          </a:p>
        </p:txBody>
      </p:sp>
      <p:sp>
        <p:nvSpPr>
          <p:cNvPr id="3" name="TextBox 2">
            <a:extLst>
              <a:ext uri="{FF2B5EF4-FFF2-40B4-BE49-F238E27FC236}">
                <a16:creationId xmlns:a16="http://schemas.microsoft.com/office/drawing/2014/main" id="{1D97C823-11F3-436F-4425-995595E1C562}"/>
              </a:ext>
            </a:extLst>
          </p:cNvPr>
          <p:cNvSpPr txBox="1"/>
          <p:nvPr/>
        </p:nvSpPr>
        <p:spPr>
          <a:xfrm>
            <a:off x="0" y="1304160"/>
            <a:ext cx="11246177"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nchor="t">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sv-SE" sz="1800" b="1">
                <a:solidFill>
                  <a:schemeClr val="tx2"/>
                </a:solidFill>
                <a:latin typeface="+mn-lt"/>
                <a:cs typeface="Arial"/>
              </a:rPr>
              <a:t>Sektorsspecifika </a:t>
            </a:r>
            <a:r>
              <a:rPr lang="sv-SE" sz="1800" b="1">
                <a:latin typeface="+mn-lt"/>
                <a:cs typeface="Arial"/>
              </a:rPr>
              <a:t>förebyggande åtgärder:</a:t>
            </a:r>
          </a:p>
        </p:txBody>
      </p:sp>
      <p:sp>
        <p:nvSpPr>
          <p:cNvPr id="4" name="Content Placeholder 11">
            <a:extLst>
              <a:ext uri="{FF2B5EF4-FFF2-40B4-BE49-F238E27FC236}">
                <a16:creationId xmlns:a16="http://schemas.microsoft.com/office/drawing/2014/main" id="{292E835D-59A6-7D24-4AF7-7BD1C8FB81B1}"/>
              </a:ext>
            </a:extLst>
          </p:cNvPr>
          <p:cNvSpPr>
            <a:spLocks noGrp="1"/>
          </p:cNvSpPr>
          <p:nvPr>
            <p:ph sz="half" idx="1"/>
          </p:nvPr>
        </p:nvSpPr>
        <p:spPr>
          <a:xfrm>
            <a:off x="687017" y="2015889"/>
            <a:ext cx="6477353" cy="3014732"/>
          </a:xfrm>
        </p:spPr>
        <p:txBody>
          <a:bodyPr>
            <a:noAutofit/>
          </a:bodyPr>
          <a:lstStyle/>
          <a:p>
            <a:pPr marL="233045" indent="-233045">
              <a:spcAft>
                <a:spcPts val="600"/>
              </a:spcAft>
            </a:pPr>
            <a:r>
              <a:rPr lang="sv-SE" b="0"/>
              <a:t>Främjande av självständighet i vård- och omsorgsarbetet </a:t>
            </a:r>
          </a:p>
          <a:p>
            <a:pPr marL="233045" indent="-233045">
              <a:spcAft>
                <a:spcPts val="600"/>
              </a:spcAft>
            </a:pPr>
            <a:r>
              <a:rPr lang="sv-SE" b="0"/>
              <a:t>Arbetstagarnas deltagande i beslut som rör arbetsplatsen och vården</a:t>
            </a:r>
          </a:p>
          <a:p>
            <a:pPr marL="233045" indent="-233045">
              <a:spcAft>
                <a:spcPts val="600"/>
              </a:spcAft>
            </a:pPr>
            <a:r>
              <a:rPr lang="sv-SE" b="0"/>
              <a:t>Erkännande av och ersättning för vård- och omsorgsarbete</a:t>
            </a:r>
          </a:p>
          <a:p>
            <a:pPr marL="233045" indent="-233045">
              <a:spcAft>
                <a:spcPts val="600"/>
              </a:spcAft>
            </a:pPr>
            <a:r>
              <a:rPr lang="sv-SE" b="0"/>
              <a:t>Planering av arbetsskift med medverkan från de anställda</a:t>
            </a:r>
          </a:p>
          <a:p>
            <a:pPr marL="233045" indent="-233045">
              <a:spcAft>
                <a:spcPts val="600"/>
              </a:spcAft>
            </a:pPr>
            <a:r>
              <a:rPr lang="sv-SE" b="0"/>
              <a:t>Tillräcklig bemanning och hantering av arbetsbelastning</a:t>
            </a:r>
          </a:p>
          <a:p>
            <a:pPr marL="233045" indent="-233045">
              <a:spcAft>
                <a:spcPts val="600"/>
              </a:spcAft>
            </a:pPr>
            <a:r>
              <a:rPr lang="sv-SE" b="0"/>
              <a:t>Säkerställande av tillräcklig vila och förbättring av balansen mellan arbete och privatliv</a:t>
            </a:r>
          </a:p>
          <a:p>
            <a:pPr marL="0" indent="0">
              <a:spcAft>
                <a:spcPts val="600"/>
              </a:spcAft>
              <a:buNone/>
            </a:pPr>
            <a:endParaRPr lang="en-GB"/>
          </a:p>
        </p:txBody>
      </p:sp>
      <p:sp>
        <p:nvSpPr>
          <p:cNvPr id="7" name="Speech Bubble: Rectangle 6">
            <a:extLst>
              <a:ext uri="{FF2B5EF4-FFF2-40B4-BE49-F238E27FC236}">
                <a16:creationId xmlns:a16="http://schemas.microsoft.com/office/drawing/2014/main" id="{80AF8209-813E-6225-5185-F1A33EA6C38D}"/>
              </a:ext>
            </a:extLst>
          </p:cNvPr>
          <p:cNvSpPr/>
          <p:nvPr/>
        </p:nvSpPr>
        <p:spPr>
          <a:xfrm>
            <a:off x="7701841" y="2139348"/>
            <a:ext cx="3544336" cy="1837283"/>
          </a:xfrm>
          <a:prstGeom prst="wedgeRectCallout">
            <a:avLst>
              <a:gd name="adj1" fmla="val -25648"/>
              <a:gd name="adj2" fmla="val 67343"/>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182880" rIns="18288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sv-SE" sz="1800" b="1">
                <a:solidFill>
                  <a:schemeClr val="tx2"/>
                </a:solidFill>
              </a:rPr>
              <a:t>En god arbetsmiljö gynnar inte bara personalen inom vården och omsorgen, utan bidrar också till att höja vårdkvaliteten och förbättra patientsäkerheten.  </a:t>
            </a:r>
          </a:p>
        </p:txBody>
      </p:sp>
      <p:pic>
        <p:nvPicPr>
          <p:cNvPr id="9" name="Picture 8" descr="Vektorbild som föreställer en mupp vid en sjukhussäng, vilket representerar vård- och omsorgssektorn.">
            <a:extLst>
              <a:ext uri="{FF2B5EF4-FFF2-40B4-BE49-F238E27FC236}">
                <a16:creationId xmlns:a16="http://schemas.microsoft.com/office/drawing/2014/main" id="{1AE2DA59-C46A-41F2-271A-5C97AF2A33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6052" y="4288600"/>
            <a:ext cx="4531376" cy="2453075"/>
          </a:xfrm>
          <a:prstGeom prst="rect">
            <a:avLst/>
          </a:prstGeom>
        </p:spPr>
      </p:pic>
    </p:spTree>
    <p:extLst>
      <p:ext uri="{BB962C8B-B14F-4D97-AF65-F5344CB8AC3E}">
        <p14:creationId xmlns:p14="http://schemas.microsoft.com/office/powerpoint/2010/main" val="32817618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556AA-E43E-EBF1-BBBD-BD908FEA718D}"/>
              </a:ext>
            </a:extLst>
          </p:cNvPr>
          <p:cNvSpPr>
            <a:spLocks noGrp="1"/>
          </p:cNvSpPr>
          <p:nvPr>
            <p:ph type="title"/>
          </p:nvPr>
        </p:nvSpPr>
        <p:spPr/>
        <p:txBody>
          <a:bodyPr/>
          <a:lstStyle/>
          <a:p>
            <a:r>
              <a:rPr lang="sv-SE"/>
              <a:t>Prioritering 5: Att främja psykisk hälsa på arbetsplatsen -1- </a:t>
            </a:r>
          </a:p>
        </p:txBody>
      </p:sp>
      <p:sp>
        <p:nvSpPr>
          <p:cNvPr id="3" name="TextBox 2">
            <a:extLst>
              <a:ext uri="{FF2B5EF4-FFF2-40B4-BE49-F238E27FC236}">
                <a16:creationId xmlns:a16="http://schemas.microsoft.com/office/drawing/2014/main" id="{5C36BDD3-3BE3-B876-474D-A22D303B12B5}"/>
              </a:ext>
            </a:extLst>
          </p:cNvPr>
          <p:cNvSpPr txBox="1"/>
          <p:nvPr/>
        </p:nvSpPr>
        <p:spPr>
          <a:xfrm>
            <a:off x="0" y="1296482"/>
            <a:ext cx="10792326"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sv-SE" sz="1800" b="1">
                <a:latin typeface="+mn-lt"/>
              </a:rPr>
              <a:t>Nuläget</a:t>
            </a:r>
          </a:p>
        </p:txBody>
      </p:sp>
      <p:sp>
        <p:nvSpPr>
          <p:cNvPr id="4" name="Content Placeholder 2">
            <a:extLst>
              <a:ext uri="{FF2B5EF4-FFF2-40B4-BE49-F238E27FC236}">
                <a16:creationId xmlns:a16="http://schemas.microsoft.com/office/drawing/2014/main" id="{C5D88E52-FA4F-21E4-CB70-9DE9EC219134}"/>
              </a:ext>
            </a:extLst>
          </p:cNvPr>
          <p:cNvSpPr>
            <a:spLocks noGrp="1"/>
          </p:cNvSpPr>
          <p:nvPr>
            <p:ph sz="half" idx="1"/>
          </p:nvPr>
        </p:nvSpPr>
        <p:spPr>
          <a:xfrm>
            <a:off x="612032" y="1986704"/>
            <a:ext cx="10499800" cy="2950153"/>
          </a:xfrm>
        </p:spPr>
        <p:txBody>
          <a:bodyPr>
            <a:noAutofit/>
          </a:bodyPr>
          <a:lstStyle/>
          <a:p>
            <a:pPr marL="233363" indent="-233363">
              <a:spcAft>
                <a:spcPts val="600"/>
              </a:spcAft>
            </a:pPr>
            <a:r>
              <a:rPr lang="sv-SE"/>
              <a:t>För att en arbetstagare ska kunna återanpassa sig till arbetsplatsen</a:t>
            </a:r>
            <a:r>
              <a:rPr lang="sv-SE" b="0"/>
              <a:t> efter ett arbetsrelaterat psykiskt hälsoproblem </a:t>
            </a:r>
            <a:r>
              <a:rPr lang="sv-SE"/>
              <a:t>krävs det lämpliga anpassningar</a:t>
            </a:r>
            <a:r>
              <a:rPr lang="sv-SE" b="0"/>
              <a:t>. </a:t>
            </a:r>
          </a:p>
          <a:p>
            <a:pPr marL="233363" indent="-233363">
              <a:spcAft>
                <a:spcPts val="600"/>
              </a:spcAft>
            </a:pPr>
            <a:r>
              <a:rPr lang="sv-SE" b="0"/>
              <a:t>Även i fall där det psykiska problemet inte är arbetsrelaterat </a:t>
            </a:r>
            <a:r>
              <a:rPr lang="sv-SE"/>
              <a:t>är en stödjande och respektfull organisationskultur till nytta </a:t>
            </a:r>
            <a:r>
              <a:rPr lang="sv-SE" b="0"/>
              <a:t>både för </a:t>
            </a:r>
            <a:r>
              <a:rPr lang="sv-SE"/>
              <a:t>den enskilde och för organisationen</a:t>
            </a:r>
            <a:r>
              <a:rPr lang="sv-SE" b="0"/>
              <a:t>.</a:t>
            </a:r>
          </a:p>
          <a:p>
            <a:pPr marL="233363" indent="-233363">
              <a:spcAft>
                <a:spcPts val="600"/>
              </a:spcAft>
            </a:pPr>
            <a:r>
              <a:rPr lang="sv-SE"/>
              <a:t>Skräddarsydda anpassningar </a:t>
            </a:r>
            <a:r>
              <a:rPr lang="sv-SE" b="0"/>
              <a:t>kan göra det möjligt för alla att arbeta effektivt och känna sig uppskattade. Det kan till exempel handla om tystare arbetsplatser, flexibla arbetstider eller anpassning av arbetsuppgifter. </a:t>
            </a:r>
          </a:p>
          <a:p>
            <a:pPr marL="233363" indent="-233363">
              <a:spcAft>
                <a:spcPts val="600"/>
              </a:spcAft>
            </a:pPr>
            <a:r>
              <a:rPr lang="sv-SE"/>
              <a:t>Stigmatisering utgör fortfarande ett stort hinder som måste övervinnas</a:t>
            </a:r>
            <a:r>
              <a:rPr lang="sv-SE" b="0"/>
              <a:t>. </a:t>
            </a:r>
          </a:p>
          <a:p>
            <a:pPr marL="0" indent="0">
              <a:spcAft>
                <a:spcPts val="600"/>
              </a:spcAft>
              <a:buNone/>
            </a:pPr>
            <a:endParaRPr lang="en-US" b="0"/>
          </a:p>
          <a:p>
            <a:pPr>
              <a:spcAft>
                <a:spcPts val="600"/>
              </a:spcAft>
            </a:pPr>
            <a:endParaRPr lang="en-GB" b="0"/>
          </a:p>
          <a:p>
            <a:pPr marL="0" indent="0">
              <a:spcAft>
                <a:spcPts val="600"/>
              </a:spcAft>
              <a:buNone/>
            </a:pPr>
            <a:endParaRPr lang="en-GB" b="0"/>
          </a:p>
          <a:p>
            <a:pPr marL="0" indent="0">
              <a:spcAft>
                <a:spcPts val="600"/>
              </a:spcAft>
              <a:buNone/>
            </a:pPr>
            <a:endParaRPr lang="en-GB" b="0"/>
          </a:p>
          <a:p>
            <a:pPr marL="0" indent="0">
              <a:spcAft>
                <a:spcPts val="600"/>
              </a:spcAft>
              <a:buNone/>
            </a:pPr>
            <a:endParaRPr lang="en-GB" b="0"/>
          </a:p>
          <a:p>
            <a:pPr marL="0" indent="0">
              <a:spcAft>
                <a:spcPts val="600"/>
              </a:spcAft>
              <a:buNone/>
            </a:pPr>
            <a:endParaRPr lang="en-GB" b="0"/>
          </a:p>
          <a:p>
            <a:pPr marL="0" indent="0">
              <a:spcAft>
                <a:spcPts val="600"/>
              </a:spcAft>
              <a:buNone/>
            </a:pPr>
            <a:endParaRPr lang="en-GB"/>
          </a:p>
          <a:p>
            <a:pPr>
              <a:spcAft>
                <a:spcPts val="600"/>
              </a:spcAft>
            </a:pPr>
            <a:endParaRPr lang="en-GB" b="0"/>
          </a:p>
          <a:p>
            <a:pPr>
              <a:spcAft>
                <a:spcPts val="600"/>
              </a:spcAft>
            </a:pPr>
            <a:endParaRPr lang="en-GB" b="0"/>
          </a:p>
        </p:txBody>
      </p:sp>
      <p:pic>
        <p:nvPicPr>
          <p:cNvPr id="8" name="Picture 7">
            <a:extLst>
              <a:ext uri="{FF2B5EF4-FFF2-40B4-BE49-F238E27FC236}">
                <a16:creationId xmlns:a16="http://schemas.microsoft.com/office/drawing/2014/main" id="{08FF9576-AD91-714E-19DE-9FA911A8A13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6285" y="4764383"/>
            <a:ext cx="4085135" cy="1997840"/>
          </a:xfrm>
          <a:prstGeom prst="rect">
            <a:avLst/>
          </a:prstGeom>
        </p:spPr>
      </p:pic>
    </p:spTree>
    <p:extLst>
      <p:ext uri="{BB962C8B-B14F-4D97-AF65-F5344CB8AC3E}">
        <p14:creationId xmlns:p14="http://schemas.microsoft.com/office/powerpoint/2010/main" val="548262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B0F3A-1CC9-13CF-B401-FF82144B6652}"/>
              </a:ext>
              <a:ext uri="{C183D7F6-B498-43B3-948B-1728B52AA6E4}">
                <adec:decorative xmlns:adec="http://schemas.microsoft.com/office/drawing/2017/decorative" val="1"/>
              </a:ext>
            </a:extLst>
          </p:cNvPr>
          <p:cNvSpPr>
            <a:spLocks noGrp="1"/>
          </p:cNvSpPr>
          <p:nvPr>
            <p:ph type="title"/>
          </p:nvPr>
        </p:nvSpPr>
        <p:spPr/>
        <p:txBody>
          <a:bodyPr/>
          <a:lstStyle/>
          <a:p>
            <a:r>
              <a:rPr lang="sv-SE"/>
              <a:t>Prioritering 5: Att främja psykisk hälsa på arbetsplatsen -2- </a:t>
            </a:r>
          </a:p>
        </p:txBody>
      </p:sp>
      <p:sp>
        <p:nvSpPr>
          <p:cNvPr id="9" name="TextBox 8">
            <a:extLst>
              <a:ext uri="{FF2B5EF4-FFF2-40B4-BE49-F238E27FC236}">
                <a16:creationId xmlns:a16="http://schemas.microsoft.com/office/drawing/2014/main" id="{412667F5-F4D0-FCC4-EC58-588FECAE8931}"/>
              </a:ext>
            </a:extLst>
          </p:cNvPr>
          <p:cNvSpPr txBox="1"/>
          <p:nvPr/>
        </p:nvSpPr>
        <p:spPr>
          <a:xfrm>
            <a:off x="-1" y="1296484"/>
            <a:ext cx="10419345"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sv-SE" sz="1800" b="1">
                <a:latin typeface="+mn-lt"/>
              </a:rPr>
              <a:t>Nuläget</a:t>
            </a:r>
          </a:p>
        </p:txBody>
      </p:sp>
      <p:pic>
        <p:nvPicPr>
          <p:cNvPr id="12" name="Picture 11" descr="Foto i molnform som föreställer några kontorsanställda som pratar med varandra och en tecknad karaktär med en dragkedja över munnen, vilket syftar till att illustrera hur svårt det kan vara att prata öppet om psykisk ohälsa.">
            <a:extLst>
              <a:ext uri="{FF2B5EF4-FFF2-40B4-BE49-F238E27FC236}">
                <a16:creationId xmlns:a16="http://schemas.microsoft.com/office/drawing/2014/main" id="{D0ED720F-0CF4-14A3-7F7C-2DEDB16CB9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9727" y="2212593"/>
            <a:ext cx="4070114" cy="1799145"/>
          </a:xfrm>
          <a:prstGeom prst="rect">
            <a:avLst/>
          </a:prstGeom>
        </p:spPr>
      </p:pic>
      <p:sp>
        <p:nvSpPr>
          <p:cNvPr id="7" name="TextBox 6">
            <a:extLst>
              <a:ext uri="{FF2B5EF4-FFF2-40B4-BE49-F238E27FC236}">
                <a16:creationId xmlns:a16="http://schemas.microsoft.com/office/drawing/2014/main" id="{30CBD275-B850-857C-5361-8A38A3AE6236}"/>
              </a:ext>
            </a:extLst>
          </p:cNvPr>
          <p:cNvSpPr txBox="1"/>
          <p:nvPr/>
        </p:nvSpPr>
        <p:spPr>
          <a:xfrm>
            <a:off x="909727" y="4037457"/>
            <a:ext cx="4530618" cy="1579901"/>
          </a:xfrm>
          <a:prstGeom prst="rect">
            <a:avLst/>
          </a:prstGeom>
        </p:spPr>
        <p:txBody>
          <a:bodyPr vert="horz" lIns="121920" tIns="60960" rIns="121920" bIns="60960" rtlCol="0" anchor="t" anchorCtr="0">
            <a:noAutofit/>
          </a:bodyPr>
          <a:lstStyle>
            <a:lvl1pPr marL="189000" indent="-189000" defTabSz="342900">
              <a:spcBef>
                <a:spcPts val="450"/>
              </a:spcBef>
              <a:spcAft>
                <a:spcPts val="0"/>
              </a:spcAft>
              <a:buClr>
                <a:schemeClr val="tx2"/>
              </a:buClr>
              <a:buFont typeface="Wingdings" pitchFamily="2" charset="2"/>
              <a:buChar char="§"/>
              <a:defRPr sz="1600" b="1" i="0" baseline="0">
                <a:solidFill>
                  <a:schemeClr val="tx2"/>
                </a:solidFill>
              </a:defRPr>
            </a:lvl1pPr>
            <a:lvl2pPr marL="324000" indent="-135000" defTabSz="342900">
              <a:spcBef>
                <a:spcPts val="0"/>
              </a:spcBef>
              <a:spcAft>
                <a:spcPts val="0"/>
              </a:spcAft>
              <a:buClrTx/>
              <a:buFont typeface="Arial" pitchFamily="34" charset="0"/>
              <a:buChar char="•"/>
              <a:defRPr sz="1350" baseline="0"/>
            </a:lvl2pPr>
            <a:lvl3pPr marL="459000" indent="-135000" defTabSz="342900">
              <a:spcBef>
                <a:spcPts val="0"/>
              </a:spcBef>
              <a:spcAft>
                <a:spcPts val="0"/>
              </a:spcAft>
              <a:buClrTx/>
              <a:buFont typeface="Arial" pitchFamily="34" charset="0"/>
              <a:buChar char="−"/>
              <a:defRPr sz="1275" baseline="0"/>
            </a:lvl3pPr>
            <a:lvl4pPr marL="594000" indent="-135000" defTabSz="342900">
              <a:spcBef>
                <a:spcPts val="0"/>
              </a:spcBef>
              <a:spcAft>
                <a:spcPts val="0"/>
              </a:spcAft>
              <a:buClrTx/>
              <a:buFont typeface="Arial" pitchFamily="34" charset="0"/>
              <a:buChar char="•"/>
              <a:defRPr sz="1200" baseline="0"/>
            </a:lvl4pPr>
            <a:lvl5pPr marL="729000" indent="-135000" defTabSz="342900">
              <a:spcBef>
                <a:spcPts val="0"/>
              </a:spcBef>
              <a:spcAft>
                <a:spcPts val="0"/>
              </a:spcAft>
              <a:buClrTx/>
              <a:buFont typeface="Arial" pitchFamily="34" charset="0"/>
              <a:buChar char="−"/>
              <a:defRPr sz="1125" baseline="0"/>
            </a:lvl5pPr>
            <a:lvl6pPr marL="1885950" indent="-171450" defTabSz="342900">
              <a:spcBef>
                <a:spcPts val="0"/>
              </a:spcBef>
              <a:buClr>
                <a:schemeClr val="tx2"/>
              </a:buClr>
              <a:buSzPct val="101000"/>
              <a:buFont typeface="Courier New" pitchFamily="49" charset="0"/>
              <a:buChar char="o"/>
              <a:defRPr sz="900" baseline="0"/>
            </a:lvl6pPr>
            <a:lvl7pPr marL="2228850" indent="-171450" defTabSz="342900">
              <a:spcBef>
                <a:spcPts val="0"/>
              </a:spcBef>
              <a:buClr>
                <a:schemeClr val="tx2"/>
              </a:buClr>
              <a:buFont typeface="Courier New" pitchFamily="49" charset="0"/>
              <a:buChar char="o"/>
              <a:defRPr sz="900" baseline="0"/>
            </a:lvl7pPr>
            <a:lvl8pPr marL="2571750" indent="-171450" defTabSz="342900">
              <a:spcBef>
                <a:spcPct val="20000"/>
              </a:spcBef>
              <a:buClr>
                <a:schemeClr val="tx2"/>
              </a:buClr>
              <a:buFont typeface="Courier New" pitchFamily="49" charset="0"/>
              <a:buChar char="o"/>
              <a:defRPr sz="900" baseline="0"/>
            </a:lvl8pPr>
            <a:lvl9pPr marL="2914650" indent="-171450" defTabSz="342900">
              <a:spcBef>
                <a:spcPct val="20000"/>
              </a:spcBef>
              <a:buClr>
                <a:schemeClr val="tx2"/>
              </a:buClr>
              <a:buFont typeface="Courier New" pitchFamily="49" charset="0"/>
              <a:buChar char="o"/>
              <a:defRPr sz="900" baseline="0"/>
            </a:lvl9pPr>
          </a:lstStyle>
          <a:p>
            <a:pPr marL="0" indent="0">
              <a:buNone/>
            </a:pPr>
            <a:r>
              <a:rPr lang="sv-SE">
                <a:solidFill>
                  <a:schemeClr val="tx1">
                    <a:lumMod val="50000"/>
                    <a:lumOff val="50000"/>
                  </a:schemeClr>
                </a:solidFill>
              </a:rPr>
              <a:t>Närmare hälften</a:t>
            </a:r>
            <a:r>
              <a:rPr lang="sv-SE"/>
              <a:t> av arbetstagarna inom EU tror att deras karriär skulle påverkas negativt om de talade öppet om ett psykiskt problem på sin arbetsplats.</a:t>
            </a:r>
            <a:r>
              <a:rPr lang="sv-SE">
                <a:solidFill>
                  <a:schemeClr val="tx1">
                    <a:lumMod val="50000"/>
                    <a:lumOff val="50000"/>
                  </a:schemeClr>
                </a:solidFill>
              </a:rPr>
              <a:t> </a:t>
            </a:r>
          </a:p>
          <a:p>
            <a:pPr marL="0" indent="0">
              <a:buNone/>
            </a:pPr>
            <a:r>
              <a:rPr lang="sv-SE" sz="1333"/>
              <a:t>Pulsen på arbetsmiljön 2025</a:t>
            </a:r>
          </a:p>
        </p:txBody>
      </p:sp>
      <p:pic>
        <p:nvPicPr>
          <p:cNvPr id="10" name="Picture 9" descr="Vektorgrafik i molnform föreställande en papperssilhuett av ett huvud med en oändlighetssymbol. Till vänster återges en kalender. Till höger återges en trekantig karaktär som håller i en EU-flagga. ">
            <a:extLst>
              <a:ext uri="{FF2B5EF4-FFF2-40B4-BE49-F238E27FC236}">
                <a16:creationId xmlns:a16="http://schemas.microsoft.com/office/drawing/2014/main" id="{56843928-319D-0CB1-209E-A36F564807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65230" y="1605765"/>
            <a:ext cx="3831611" cy="2442069"/>
          </a:xfrm>
          <a:prstGeom prst="rect">
            <a:avLst/>
          </a:prstGeom>
        </p:spPr>
      </p:pic>
      <p:sp>
        <p:nvSpPr>
          <p:cNvPr id="8" name="TextBox 7">
            <a:extLst>
              <a:ext uri="{FF2B5EF4-FFF2-40B4-BE49-F238E27FC236}">
                <a16:creationId xmlns:a16="http://schemas.microsoft.com/office/drawing/2014/main" id="{BC3401B1-0043-BC1C-BADE-3F2498FFECC0}"/>
              </a:ext>
            </a:extLst>
          </p:cNvPr>
          <p:cNvSpPr txBox="1"/>
          <p:nvPr/>
        </p:nvSpPr>
        <p:spPr>
          <a:xfrm>
            <a:off x="6644914" y="4047833"/>
            <a:ext cx="4637359" cy="1811543"/>
          </a:xfrm>
          <a:prstGeom prst="rect">
            <a:avLst/>
          </a:prstGeom>
          <a:noFill/>
        </p:spPr>
        <p:txBody>
          <a:bodyPr wrap="square">
            <a:noAutofit/>
          </a:bodyPr>
          <a:lstStyle/>
          <a:p>
            <a:pPr>
              <a:spcBef>
                <a:spcPts val="450"/>
              </a:spcBef>
            </a:pPr>
            <a:r>
              <a:rPr lang="sv-SE" sz="1600" b="1">
                <a:solidFill>
                  <a:schemeClr val="tx2"/>
                </a:solidFill>
              </a:rPr>
              <a:t>Nästan 50 procent av EU:s befolkning </a:t>
            </a:r>
            <a:r>
              <a:rPr lang="sv-SE" sz="1600" b="1">
                <a:solidFill>
                  <a:schemeClr val="tx1">
                    <a:lumMod val="50000"/>
                    <a:lumOff val="50000"/>
                  </a:schemeClr>
                </a:solidFill>
              </a:rPr>
              <a:t>uppger att de har råkat ut för ett känslorelaterat eller psykosocialt problem, till exempel depression eller ångest, under de senaste 12 månaderna.</a:t>
            </a:r>
          </a:p>
          <a:p>
            <a:pPr defTabSz="342900">
              <a:spcBef>
                <a:spcPts val="450"/>
              </a:spcBef>
              <a:buClr>
                <a:schemeClr val="tx2"/>
              </a:buClr>
            </a:pPr>
            <a:r>
              <a:rPr lang="sv-SE" sz="1333" b="1">
                <a:solidFill>
                  <a:schemeClr val="tx2"/>
                </a:solidFill>
              </a:rPr>
              <a:t>Eurobarometer 2023</a:t>
            </a:r>
          </a:p>
        </p:txBody>
      </p:sp>
      <p:cxnSp>
        <p:nvCxnSpPr>
          <p:cNvPr id="18" name="Straight Connector 17">
            <a:extLst>
              <a:ext uri="{FF2B5EF4-FFF2-40B4-BE49-F238E27FC236}">
                <a16:creationId xmlns:a16="http://schemas.microsoft.com/office/drawing/2014/main" id="{34E536AA-EFD2-41D2-86D5-D5BEA55ACD73}"/>
              </a:ext>
              <a:ext uri="{C183D7F6-B498-43B3-948B-1728B52AA6E4}">
                <adec:decorative xmlns:adec="http://schemas.microsoft.com/office/drawing/2017/decorative" val="1"/>
              </a:ext>
            </a:extLst>
          </p:cNvPr>
          <p:cNvCxnSpPr/>
          <p:nvPr/>
        </p:nvCxnSpPr>
        <p:spPr>
          <a:xfrm>
            <a:off x="6096000" y="2513018"/>
            <a:ext cx="0" cy="3554104"/>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31177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FA80D8D-A8F6-9ECD-5C8A-35E79316B08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56040" y="2846895"/>
            <a:ext cx="3523793" cy="2603218"/>
          </a:xfrm>
          <a:prstGeom prst="rect">
            <a:avLst/>
          </a:prstGeom>
        </p:spPr>
      </p:pic>
      <p:sp>
        <p:nvSpPr>
          <p:cNvPr id="2" name="Title 1">
            <a:extLst>
              <a:ext uri="{FF2B5EF4-FFF2-40B4-BE49-F238E27FC236}">
                <a16:creationId xmlns:a16="http://schemas.microsoft.com/office/drawing/2014/main" id="{CA39BC2C-E0FC-5B40-4587-442EC3FC9B77}"/>
              </a:ext>
              <a:ext uri="{C183D7F6-B498-43B3-948B-1728B52AA6E4}">
                <adec:decorative xmlns:adec="http://schemas.microsoft.com/office/drawing/2017/decorative" val="1"/>
              </a:ext>
            </a:extLst>
          </p:cNvPr>
          <p:cNvSpPr>
            <a:spLocks noGrp="1"/>
          </p:cNvSpPr>
          <p:nvPr>
            <p:ph type="title"/>
          </p:nvPr>
        </p:nvSpPr>
        <p:spPr/>
        <p:txBody>
          <a:bodyPr/>
          <a:lstStyle/>
          <a:p>
            <a:r>
              <a:rPr lang="sv-SE"/>
              <a:t>Prioritering 5: Att främja psykisk hälsa på arbetsplatsen -3- </a:t>
            </a:r>
          </a:p>
        </p:txBody>
      </p:sp>
      <p:sp>
        <p:nvSpPr>
          <p:cNvPr id="3" name="TextBox 2">
            <a:extLst>
              <a:ext uri="{FF2B5EF4-FFF2-40B4-BE49-F238E27FC236}">
                <a16:creationId xmlns:a16="http://schemas.microsoft.com/office/drawing/2014/main" id="{A88F03D4-EFC2-3D85-61DE-F758B238FF21}"/>
              </a:ext>
            </a:extLst>
          </p:cNvPr>
          <p:cNvSpPr txBox="1"/>
          <p:nvPr/>
        </p:nvSpPr>
        <p:spPr>
          <a:xfrm>
            <a:off x="0" y="1304160"/>
            <a:ext cx="6701589"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sv-SE" sz="1800" b="1">
                <a:latin typeface="+mn-lt"/>
              </a:rPr>
              <a:t>Förebyggande åtgärder</a:t>
            </a:r>
          </a:p>
        </p:txBody>
      </p:sp>
      <p:sp>
        <p:nvSpPr>
          <p:cNvPr id="4" name="Content Placeholder 2">
            <a:extLst>
              <a:ext uri="{FF2B5EF4-FFF2-40B4-BE49-F238E27FC236}">
                <a16:creationId xmlns:a16="http://schemas.microsoft.com/office/drawing/2014/main" id="{039DD0FA-6516-77A6-3C81-A9C7D123C9BD}"/>
              </a:ext>
            </a:extLst>
          </p:cNvPr>
          <p:cNvSpPr>
            <a:spLocks noGrp="1"/>
          </p:cNvSpPr>
          <p:nvPr>
            <p:ph sz="half" idx="1"/>
          </p:nvPr>
        </p:nvSpPr>
        <p:spPr>
          <a:xfrm>
            <a:off x="452429" y="2057761"/>
            <a:ext cx="6249159" cy="3392352"/>
          </a:xfrm>
        </p:spPr>
        <p:txBody>
          <a:bodyPr>
            <a:noAutofit/>
          </a:bodyPr>
          <a:lstStyle/>
          <a:p>
            <a:pPr marL="233363" indent="-233363">
              <a:spcAft>
                <a:spcPts val="600"/>
              </a:spcAft>
            </a:pPr>
            <a:r>
              <a:rPr lang="sv-SE"/>
              <a:t>Tillämpa arbetsmiljöprinciperna på samma sätt för psykisk hälsa som för fysisk hälsa</a:t>
            </a:r>
            <a:r>
              <a:rPr lang="sv-SE" b="0"/>
              <a:t>: tidigt stöd, rimliga anpassningar, icke-diskriminering.</a:t>
            </a:r>
          </a:p>
          <a:p>
            <a:pPr marL="233363" indent="-233363">
              <a:spcAft>
                <a:spcPts val="600"/>
              </a:spcAft>
            </a:pPr>
            <a:r>
              <a:rPr lang="sv-SE"/>
              <a:t>Erbjud praktiskt stöd</a:t>
            </a:r>
            <a:r>
              <a:rPr lang="sv-SE" b="0"/>
              <a:t>: anpassa arbetsuppgifter, arbetstid eller arbetsmiljö för att underlätta för arbetstagarna att fortsätta arbeta eller återgå till arbetet.</a:t>
            </a:r>
          </a:p>
          <a:p>
            <a:pPr marL="233363" indent="-233363">
              <a:spcAft>
                <a:spcPts val="600"/>
              </a:spcAft>
            </a:pPr>
            <a:r>
              <a:rPr lang="sv-SE"/>
              <a:t>Främja en stödjande och stigmatiseringsfri kultur</a:t>
            </a:r>
            <a:r>
              <a:rPr lang="sv-SE" b="0"/>
              <a:t>: öka medvetenheten, engagera medarbetarna och uppmuntra personalen att berätta om sina problem och söka hjälp. </a:t>
            </a:r>
          </a:p>
        </p:txBody>
      </p:sp>
      <p:sp>
        <p:nvSpPr>
          <p:cNvPr id="6" name="Speech Bubble: Rectangle 5">
            <a:extLst>
              <a:ext uri="{FF2B5EF4-FFF2-40B4-BE49-F238E27FC236}">
                <a16:creationId xmlns:a16="http://schemas.microsoft.com/office/drawing/2014/main" id="{CE0741E7-33C7-0A3D-1020-DA4AFE481E9B}"/>
              </a:ext>
            </a:extLst>
          </p:cNvPr>
          <p:cNvSpPr/>
          <p:nvPr/>
        </p:nvSpPr>
        <p:spPr>
          <a:xfrm>
            <a:off x="7179535" y="1295400"/>
            <a:ext cx="4191798" cy="1551495"/>
          </a:xfrm>
          <a:prstGeom prst="wedgeRectCallout">
            <a:avLst>
              <a:gd name="adj1" fmla="val -20542"/>
              <a:gd name="adj2" fmla="val 69750"/>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tIns="182880" rIns="274320" bIns="18288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sv-SE" sz="1800" b="1">
                <a:solidFill>
                  <a:schemeClr val="tx2"/>
                </a:solidFill>
              </a:rPr>
              <a:t>Kom ihåg: ett effektivt förebyggande arbete börjar med att identifiera och hantera de bakomliggande orsakerna till de psykosociala arbetsmiljöriskerna. </a:t>
            </a:r>
          </a:p>
        </p:txBody>
      </p:sp>
    </p:spTree>
    <p:extLst>
      <p:ext uri="{BB962C8B-B14F-4D97-AF65-F5344CB8AC3E}">
        <p14:creationId xmlns:p14="http://schemas.microsoft.com/office/powerpoint/2010/main" val="15335659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val 15">
            <a:extLst>
              <a:ext uri="{FF2B5EF4-FFF2-40B4-BE49-F238E27FC236}">
                <a16:creationId xmlns:a16="http://schemas.microsoft.com/office/drawing/2014/main" id="{EB8A0F19-EE21-3871-4D3D-71C31654AB29}"/>
              </a:ext>
              <a:ext uri="{C183D7F6-B498-43B3-948B-1728B52AA6E4}">
                <adec:decorative xmlns:adec="http://schemas.microsoft.com/office/drawing/2017/decorative" val="1"/>
              </a:ext>
            </a:extLst>
          </p:cNvPr>
          <p:cNvSpPr/>
          <p:nvPr/>
        </p:nvSpPr>
        <p:spPr>
          <a:xfrm>
            <a:off x="4738167" y="2004039"/>
            <a:ext cx="2350523" cy="2392044"/>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2" name="Title 1">
            <a:extLst>
              <a:ext uri="{FF2B5EF4-FFF2-40B4-BE49-F238E27FC236}">
                <a16:creationId xmlns:a16="http://schemas.microsoft.com/office/drawing/2014/main" id="{FC0B2E83-BF47-C41C-4C21-27D2B96A9258}"/>
              </a:ext>
            </a:extLst>
          </p:cNvPr>
          <p:cNvSpPr>
            <a:spLocks noGrp="1"/>
          </p:cNvSpPr>
          <p:nvPr>
            <p:ph type="title"/>
          </p:nvPr>
        </p:nvSpPr>
        <p:spPr/>
        <p:txBody>
          <a:bodyPr/>
          <a:lstStyle/>
          <a:p>
            <a:r>
              <a:rPr lang="sv-SE"/>
              <a:t>EU-Oshas nätverk</a:t>
            </a:r>
          </a:p>
        </p:txBody>
      </p:sp>
      <p:sp>
        <p:nvSpPr>
          <p:cNvPr id="6" name="Oval 5">
            <a:extLst>
              <a:ext uri="{FF2B5EF4-FFF2-40B4-BE49-F238E27FC236}">
                <a16:creationId xmlns:a16="http://schemas.microsoft.com/office/drawing/2014/main" id="{7B4B5548-8746-0D2B-1054-A183405F4893}"/>
              </a:ext>
              <a:ext uri="{C183D7F6-B498-43B3-948B-1728B52AA6E4}">
                <adec:decorative xmlns:adec="http://schemas.microsoft.com/office/drawing/2017/decorative" val="1"/>
              </a:ext>
            </a:extLst>
          </p:cNvPr>
          <p:cNvSpPr/>
          <p:nvPr/>
        </p:nvSpPr>
        <p:spPr>
          <a:xfrm>
            <a:off x="3048300" y="331661"/>
            <a:ext cx="5731419" cy="5731419"/>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7" name="Oval 6">
            <a:extLst>
              <a:ext uri="{FF2B5EF4-FFF2-40B4-BE49-F238E27FC236}">
                <a16:creationId xmlns:a16="http://schemas.microsoft.com/office/drawing/2014/main" id="{FFCF09EB-C8BA-E42D-06BD-EB4CF9EBC63C}"/>
              </a:ext>
              <a:ext uri="{C183D7F6-B498-43B3-948B-1728B52AA6E4}">
                <adec:decorative xmlns:adec="http://schemas.microsoft.com/office/drawing/2017/decorative" val="1"/>
              </a:ext>
            </a:extLst>
          </p:cNvPr>
          <p:cNvSpPr/>
          <p:nvPr/>
        </p:nvSpPr>
        <p:spPr>
          <a:xfrm>
            <a:off x="4012966" y="1244011"/>
            <a:ext cx="3813520" cy="3880884"/>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8" name="Oval 7">
            <a:extLst>
              <a:ext uri="{FF2B5EF4-FFF2-40B4-BE49-F238E27FC236}">
                <a16:creationId xmlns:a16="http://schemas.microsoft.com/office/drawing/2014/main" id="{5C3E14E5-20B6-82C2-B39B-122022375DCB}"/>
              </a:ext>
              <a:ext uri="{C183D7F6-B498-43B3-948B-1728B52AA6E4}">
                <adec:decorative xmlns:adec="http://schemas.microsoft.com/office/drawing/2017/decorative" val="1"/>
              </a:ext>
            </a:extLst>
          </p:cNvPr>
          <p:cNvSpPr/>
          <p:nvPr/>
        </p:nvSpPr>
        <p:spPr>
          <a:xfrm>
            <a:off x="2685685" y="1497388"/>
            <a:ext cx="1204115" cy="122692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Graphic 8" descr="Logotyp för EU-byråernas nätverk ">
            <a:hlinkClick r:id="rId3"/>
            <a:extLst>
              <a:ext uri="{FF2B5EF4-FFF2-40B4-BE49-F238E27FC236}">
                <a16:creationId xmlns:a16="http://schemas.microsoft.com/office/drawing/2014/main" id="{52157770-B269-93F5-9D54-10E011B1964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703651" y="1627271"/>
            <a:ext cx="956954" cy="956954"/>
          </a:xfrm>
          <a:prstGeom prst="rect">
            <a:avLst/>
          </a:prstGeom>
        </p:spPr>
      </p:pic>
      <p:sp>
        <p:nvSpPr>
          <p:cNvPr id="14" name="Rectangle: Single Corner Snipped 13">
            <a:extLst>
              <a:ext uri="{FF2B5EF4-FFF2-40B4-BE49-F238E27FC236}">
                <a16:creationId xmlns:a16="http://schemas.microsoft.com/office/drawing/2014/main" id="{0631CA97-92BF-5C76-6C76-CEB59DC584A3}"/>
              </a:ext>
            </a:extLst>
          </p:cNvPr>
          <p:cNvSpPr/>
          <p:nvPr/>
        </p:nvSpPr>
        <p:spPr>
          <a:xfrm>
            <a:off x="4681686" y="1225960"/>
            <a:ext cx="2747018" cy="546128"/>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182880" rIns="91440" rtlCol="0" anchor="ctr"/>
          <a:lstStyle/>
          <a:p>
            <a:pPr algn="ctr"/>
            <a:r>
              <a:rPr lang="sv-SE" sz="1400" b="1">
                <a:solidFill>
                  <a:schemeClr val="tx2"/>
                </a:solidFill>
                <a:hlinkClick r:id="rId5">
                  <a:extLst>
                    <a:ext uri="{A12FA001-AC4F-418D-AE19-62706E023703}">
                      <ahyp:hlinkClr xmlns:ahyp="http://schemas.microsoft.com/office/drawing/2018/hyperlinkcolor" val="tx"/>
                    </a:ext>
                  </a:extLst>
                </a:hlinkClick>
              </a:rPr>
              <a:t>EUROPEISKA ARBETSMARKNADSPARTER</a:t>
            </a:r>
          </a:p>
          <a:p>
            <a:pPr algn="ctr"/>
            <a:endParaRPr lang="en-GB" sz="1400" b="1">
              <a:solidFill>
                <a:schemeClr val="tx2"/>
              </a:solidFill>
            </a:endParaRPr>
          </a:p>
        </p:txBody>
      </p:sp>
      <p:sp>
        <p:nvSpPr>
          <p:cNvPr id="20" name="Oval 19">
            <a:extLst>
              <a:ext uri="{FF2B5EF4-FFF2-40B4-BE49-F238E27FC236}">
                <a16:creationId xmlns:a16="http://schemas.microsoft.com/office/drawing/2014/main" id="{7F3944AE-F063-EE5C-87DA-BD38FDDCF6A0}"/>
              </a:ext>
              <a:ext uri="{C183D7F6-B498-43B3-948B-1728B52AA6E4}">
                <adec:decorative xmlns:adec="http://schemas.microsoft.com/office/drawing/2017/decorative" val="1"/>
              </a:ext>
            </a:extLst>
          </p:cNvPr>
          <p:cNvSpPr/>
          <p:nvPr/>
        </p:nvSpPr>
        <p:spPr>
          <a:xfrm>
            <a:off x="7590503" y="741392"/>
            <a:ext cx="1084840" cy="688083"/>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Graphic 11" descr="Logotyp för Enterprise Europe Newtwork">
            <a:hlinkClick r:id="rId6"/>
            <a:extLst>
              <a:ext uri="{FF2B5EF4-FFF2-40B4-BE49-F238E27FC236}">
                <a16:creationId xmlns:a16="http://schemas.microsoft.com/office/drawing/2014/main" id="{D9B90991-193E-ED0D-6440-B297A63455F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678377" y="727640"/>
            <a:ext cx="888891" cy="769747"/>
          </a:xfrm>
          <a:prstGeom prst="rect">
            <a:avLst/>
          </a:prstGeom>
        </p:spPr>
      </p:pic>
      <p:sp>
        <p:nvSpPr>
          <p:cNvPr id="15" name="Rectangle: Single Corner Snipped 14">
            <a:extLst>
              <a:ext uri="{FF2B5EF4-FFF2-40B4-BE49-F238E27FC236}">
                <a16:creationId xmlns:a16="http://schemas.microsoft.com/office/drawing/2014/main" id="{2779D3D2-45B6-A0D6-244C-6AA0B8A1BA3E}"/>
              </a:ext>
            </a:extLst>
          </p:cNvPr>
          <p:cNvSpPr/>
          <p:nvPr/>
        </p:nvSpPr>
        <p:spPr>
          <a:xfrm>
            <a:off x="1738490" y="3508042"/>
            <a:ext cx="2031146" cy="442527"/>
          </a:xfrm>
          <a:prstGeom prst="snip1Rect">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tIns="182880" bIns="0" rtlCol="0" anchor="ctr"/>
          <a:lstStyle/>
          <a:p>
            <a:pPr algn="ctr"/>
            <a:r>
              <a:rPr lang="sv-SE" sz="1400" b="1">
                <a:solidFill>
                  <a:schemeClr val="tx2"/>
                </a:solidFill>
                <a:hlinkClick r:id="rId8">
                  <a:extLst>
                    <a:ext uri="{A12FA001-AC4F-418D-AE19-62706E023703}">
                      <ahyp:hlinkClr xmlns:ahyp="http://schemas.microsoft.com/office/drawing/2018/hyperlinkcolor" val="tx"/>
                    </a:ext>
                  </a:extLst>
                </a:hlinkClick>
              </a:rPr>
              <a:t>EU-INSTITUTIONER</a:t>
            </a:r>
          </a:p>
          <a:p>
            <a:pPr algn="ctr"/>
            <a:endParaRPr lang="en-GB">
              <a:solidFill>
                <a:schemeClr val="tx2"/>
              </a:solidFill>
            </a:endParaRPr>
          </a:p>
        </p:txBody>
      </p:sp>
      <p:pic>
        <p:nvPicPr>
          <p:cNvPr id="4" name="Picture 3" descr="EU-OSHA Logo&#10;">
            <a:hlinkClick r:id="rId9"/>
            <a:extLst>
              <a:ext uri="{FF2B5EF4-FFF2-40B4-BE49-F238E27FC236}">
                <a16:creationId xmlns:a16="http://schemas.microsoft.com/office/drawing/2014/main" id="{24BC6C7D-883E-A209-1352-3491D90801F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953871" y="2673159"/>
            <a:ext cx="3349232" cy="856405"/>
          </a:xfrm>
          <a:prstGeom prst="rect">
            <a:avLst/>
          </a:prstGeom>
        </p:spPr>
      </p:pic>
      <p:sp>
        <p:nvSpPr>
          <p:cNvPr id="17" name="Rectangle: Single Corner Snipped 16">
            <a:extLst>
              <a:ext uri="{FF2B5EF4-FFF2-40B4-BE49-F238E27FC236}">
                <a16:creationId xmlns:a16="http://schemas.microsoft.com/office/drawing/2014/main" id="{AE90E309-D11B-0954-A506-D2CFF62DDBCE}"/>
              </a:ext>
            </a:extLst>
          </p:cNvPr>
          <p:cNvSpPr/>
          <p:nvPr/>
        </p:nvSpPr>
        <p:spPr>
          <a:xfrm>
            <a:off x="4782490" y="4032182"/>
            <a:ext cx="2350523" cy="611669"/>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0" rIns="0" rtlCol="0" anchor="ctr"/>
          <a:lstStyle/>
          <a:p>
            <a:pPr algn="ctr"/>
            <a:r>
              <a:rPr lang="sv-SE" sz="1400" b="1">
                <a:solidFill>
                  <a:schemeClr val="tx2"/>
                </a:solidFill>
                <a:hlinkClick r:id="rId11"/>
              </a:rPr>
              <a:t>EU-OSHAS NATIONELLA KONTAKTEU</a:t>
            </a:r>
            <a:endParaRPr lang="en-GB" sz="1400" b="1">
              <a:solidFill>
                <a:schemeClr val="tx2"/>
              </a:solidFill>
            </a:endParaRPr>
          </a:p>
        </p:txBody>
      </p:sp>
      <p:pic>
        <p:nvPicPr>
          <p:cNvPr id="13" name="Picture 6" descr="OSHVET:s logotyp">
            <a:hlinkClick r:id="rId12"/>
            <a:extLst>
              <a:ext uri="{FF2B5EF4-FFF2-40B4-BE49-F238E27FC236}">
                <a16:creationId xmlns:a16="http://schemas.microsoft.com/office/drawing/2014/main" id="{1D374714-3762-EFED-F977-F4E1D3BC146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959832" y="3553073"/>
            <a:ext cx="1599794" cy="456331"/>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Single Corner Snipped 18">
            <a:extLst>
              <a:ext uri="{FF2B5EF4-FFF2-40B4-BE49-F238E27FC236}">
                <a16:creationId xmlns:a16="http://schemas.microsoft.com/office/drawing/2014/main" id="{5155C629-3D49-9581-E052-72826EDB983E}"/>
              </a:ext>
              <a:ext uri="{C183D7F6-B498-43B3-948B-1728B52AA6E4}">
                <adec:decorative xmlns:adec="http://schemas.microsoft.com/office/drawing/2017/decorative" val="0"/>
              </a:ext>
            </a:extLst>
          </p:cNvPr>
          <p:cNvSpPr/>
          <p:nvPr/>
        </p:nvSpPr>
        <p:spPr>
          <a:xfrm>
            <a:off x="7434071" y="4798914"/>
            <a:ext cx="1708263" cy="456331"/>
          </a:xfrm>
          <a:prstGeom prst="snip1Rect">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tIns="182880" bIns="182880" rtlCol="0" anchor="ctr"/>
          <a:lstStyle/>
          <a:p>
            <a:pPr algn="ctr"/>
            <a:r>
              <a:rPr lang="sv-SE" sz="1400" b="1">
                <a:solidFill>
                  <a:schemeClr val="tx2"/>
                </a:solidFill>
                <a:hlinkClick r:id="rId14">
                  <a:extLst>
                    <a:ext uri="{A12FA001-AC4F-418D-AE19-62706E023703}">
                      <ahyp:hlinkClr xmlns:ahyp="http://schemas.microsoft.com/office/drawing/2018/hyperlinkcolor" val="tx"/>
                    </a:ext>
                  </a:extLst>
                </a:hlinkClick>
              </a:rPr>
              <a:t>MEDIEPARTNER</a:t>
            </a:r>
            <a:endParaRPr lang="en-GB">
              <a:solidFill>
                <a:schemeClr val="tx2"/>
              </a:solidFill>
            </a:endParaRPr>
          </a:p>
        </p:txBody>
      </p:sp>
      <p:sp>
        <p:nvSpPr>
          <p:cNvPr id="18" name="Rectangle: Single Corner Snipped 17">
            <a:extLst>
              <a:ext uri="{FF2B5EF4-FFF2-40B4-BE49-F238E27FC236}">
                <a16:creationId xmlns:a16="http://schemas.microsoft.com/office/drawing/2014/main" id="{63B74202-3335-8F03-D304-506D14DAD998}"/>
              </a:ext>
            </a:extLst>
          </p:cNvPr>
          <p:cNvSpPr/>
          <p:nvPr/>
        </p:nvSpPr>
        <p:spPr>
          <a:xfrm>
            <a:off x="4782490" y="5573236"/>
            <a:ext cx="2059189" cy="546128"/>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0" rIns="91440" rtlCol="0" anchor="ctr"/>
          <a:lstStyle/>
          <a:p>
            <a:pPr algn="ctr"/>
            <a:r>
              <a:rPr lang="sv-SE" sz="1400" b="1">
                <a:solidFill>
                  <a:schemeClr val="tx2"/>
                </a:solidFill>
                <a:hlinkClick r:id="rId15">
                  <a:extLst>
                    <a:ext uri="{A12FA001-AC4F-418D-AE19-62706E023703}">
                      <ahyp:hlinkClr xmlns:ahyp="http://schemas.microsoft.com/office/drawing/2018/hyperlinkcolor" val="tx"/>
                    </a:ext>
                  </a:extLst>
                </a:hlinkClick>
              </a:rPr>
              <a:t>OFFICIELLA KAMPANJPARTNER</a:t>
            </a:r>
            <a:endParaRPr lang="en-GB" sz="1400" b="1">
              <a:solidFill>
                <a:schemeClr val="tx2"/>
              </a:solidFill>
            </a:endParaRPr>
          </a:p>
        </p:txBody>
      </p:sp>
    </p:spTree>
    <p:extLst>
      <p:ext uri="{BB962C8B-B14F-4D97-AF65-F5344CB8AC3E}">
        <p14:creationId xmlns:p14="http://schemas.microsoft.com/office/powerpoint/2010/main" val="9359386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DCB70-AE18-7D44-DC5B-73B8A3B6C0CD}"/>
              </a:ext>
            </a:extLst>
          </p:cNvPr>
          <p:cNvSpPr>
            <a:spLocks noGrp="1"/>
          </p:cNvSpPr>
          <p:nvPr>
            <p:ph type="title"/>
          </p:nvPr>
        </p:nvSpPr>
        <p:spPr/>
        <p:txBody>
          <a:bodyPr/>
          <a:lstStyle/>
          <a:p>
            <a:r>
              <a:rPr lang="sv-SE"/>
              <a:t>Kampanjmaterial: allt du behöver, samlat på ett ställe</a:t>
            </a:r>
          </a:p>
        </p:txBody>
      </p:sp>
      <p:sp>
        <p:nvSpPr>
          <p:cNvPr id="4" name="TextBox 3">
            <a:extLst>
              <a:ext uri="{FF2B5EF4-FFF2-40B4-BE49-F238E27FC236}">
                <a16:creationId xmlns:a16="http://schemas.microsoft.com/office/drawing/2014/main" id="{BB975000-B228-79E3-3455-5C5B8453EE84}"/>
              </a:ext>
            </a:extLst>
          </p:cNvPr>
          <p:cNvSpPr txBox="1"/>
          <p:nvPr/>
        </p:nvSpPr>
        <p:spPr>
          <a:xfrm>
            <a:off x="1135936" y="1628812"/>
            <a:ext cx="5101015" cy="2076290"/>
          </a:xfrm>
          <a:prstGeom prst="rect">
            <a:avLst/>
          </a:prstGeom>
        </p:spPr>
        <p:txBody>
          <a:bodyPr vert="horz" lIns="121920" tIns="60960" rIns="121920" bIns="60960" rtlCol="0" anchor="t" anchorCtr="0">
            <a:normAutofit/>
          </a:bodyPr>
          <a:lstStyle/>
          <a:p>
            <a:pPr defTabSz="457189">
              <a:spcBef>
                <a:spcPts val="1200"/>
              </a:spcBef>
              <a:spcAft>
                <a:spcPts val="600"/>
              </a:spcAft>
              <a:buClr>
                <a:schemeClr val="tx2"/>
              </a:buClr>
            </a:pPr>
            <a:r>
              <a:rPr lang="sv-SE" sz="1800">
                <a:solidFill>
                  <a:schemeClr val="tx2"/>
                </a:solidFill>
              </a:rPr>
              <a:t>Börja med vår</a:t>
            </a:r>
            <a:r>
              <a:rPr lang="sv-SE" sz="1800"/>
              <a:t> </a:t>
            </a:r>
            <a:r>
              <a:rPr lang="sv-SE" sz="1800" b="1">
                <a:solidFill>
                  <a:schemeClr val="accent2"/>
                </a:solidFill>
                <a:hlinkClick r:id="rId2">
                  <a:extLst>
                    <a:ext uri="{A12FA001-AC4F-418D-AE19-62706E023703}">
                      <ahyp:hlinkClr xmlns:ahyp="http://schemas.microsoft.com/office/drawing/2018/hyperlinkcolor" val="tx"/>
                    </a:ext>
                  </a:extLst>
                </a:hlinkClick>
              </a:rPr>
              <a:t>kampanjwebbplats</a:t>
            </a:r>
            <a:r>
              <a:rPr lang="sv-SE" sz="1800">
                <a:solidFill>
                  <a:srgbClr val="003399"/>
                </a:solidFill>
              </a:rPr>
              <a:t>.</a:t>
            </a:r>
          </a:p>
          <a:p>
            <a:pPr defTabSz="457189">
              <a:spcBef>
                <a:spcPts val="1200"/>
              </a:spcBef>
              <a:spcAft>
                <a:spcPts val="600"/>
              </a:spcAft>
              <a:buClr>
                <a:schemeClr val="tx2"/>
              </a:buClr>
            </a:pPr>
            <a:r>
              <a:rPr lang="sv-SE" sz="1800">
                <a:solidFill>
                  <a:schemeClr val="tx2"/>
                </a:solidFill>
              </a:rPr>
              <a:t>Sök i vår</a:t>
            </a:r>
            <a:r>
              <a:rPr lang="sv-SE" sz="1800"/>
              <a:t> </a:t>
            </a:r>
            <a:r>
              <a:rPr lang="sv-SE" sz="1800" b="1">
                <a:solidFill>
                  <a:schemeClr val="accent2"/>
                </a:solidFill>
                <a:hlinkClick r:id="rId2">
                  <a:extLst>
                    <a:ext uri="{A12FA001-AC4F-418D-AE19-62706E023703}">
                      <ahyp:hlinkClr xmlns:ahyp="http://schemas.microsoft.com/office/drawing/2018/hyperlinkcolor" val="tx"/>
                    </a:ext>
                  </a:extLst>
                </a:hlinkClick>
              </a:rPr>
              <a:t>kampanjguide</a:t>
            </a:r>
            <a:r>
              <a:rPr lang="sv-SE" sz="1800"/>
              <a:t> </a:t>
            </a:r>
            <a:r>
              <a:rPr lang="sv-SE" sz="1800">
                <a:solidFill>
                  <a:schemeClr val="tx2"/>
                </a:solidFill>
              </a:rPr>
              <a:t>för att lära dig mer om kampanjen. </a:t>
            </a:r>
          </a:p>
          <a:p>
            <a:pPr defTabSz="457189">
              <a:spcBef>
                <a:spcPts val="1200"/>
              </a:spcBef>
              <a:spcAft>
                <a:spcPts val="600"/>
              </a:spcAft>
              <a:buClr>
                <a:schemeClr val="tx2"/>
              </a:buClr>
            </a:pPr>
            <a:r>
              <a:rPr lang="sv-SE" sz="1800">
                <a:solidFill>
                  <a:schemeClr val="tx2"/>
                </a:solidFill>
              </a:rPr>
              <a:t>Läs våra</a:t>
            </a:r>
            <a:r>
              <a:rPr lang="sv-SE" sz="1800"/>
              <a:t> </a:t>
            </a:r>
            <a:r>
              <a:rPr lang="sv-SE" sz="1800" b="1">
                <a:solidFill>
                  <a:schemeClr val="accent2"/>
                </a:solidFill>
                <a:hlinkClick r:id="rId3">
                  <a:extLst>
                    <a:ext uri="{A12FA001-AC4F-418D-AE19-62706E023703}">
                      <ahyp:hlinkClr xmlns:ahyp="http://schemas.microsoft.com/office/drawing/2018/hyperlinkcolor" val="tx"/>
                    </a:ext>
                  </a:extLst>
                </a:hlinkClick>
              </a:rPr>
              <a:t>publikationer</a:t>
            </a:r>
            <a:r>
              <a:rPr lang="sv-SE" sz="1800">
                <a:solidFill>
                  <a:schemeClr val="tx2"/>
                </a:solidFill>
              </a:rPr>
              <a:t>, till exempel infografik och faktablad.  </a:t>
            </a:r>
          </a:p>
          <a:p>
            <a:pPr defTabSz="457189">
              <a:spcBef>
                <a:spcPts val="1200"/>
              </a:spcBef>
              <a:spcAft>
                <a:spcPts val="600"/>
              </a:spcAft>
              <a:buClr>
                <a:schemeClr val="tx2"/>
              </a:buClr>
            </a:pPr>
            <a:endParaRPr lang="en-GB" sz="1800">
              <a:solidFill>
                <a:schemeClr val="tx2"/>
              </a:solidFill>
            </a:endParaRPr>
          </a:p>
          <a:p>
            <a:pPr defTabSz="457189">
              <a:spcBef>
                <a:spcPts val="1200"/>
              </a:spcBef>
              <a:spcAft>
                <a:spcPts val="600"/>
              </a:spcAft>
              <a:buClr>
                <a:schemeClr val="tx2"/>
              </a:buClr>
            </a:pPr>
            <a:endParaRPr lang="en-GB" sz="1800">
              <a:solidFill>
                <a:schemeClr val="tx2"/>
              </a:solidFill>
            </a:endParaRPr>
          </a:p>
          <a:p>
            <a:pPr defTabSz="457189">
              <a:spcBef>
                <a:spcPts val="1200"/>
              </a:spcBef>
              <a:spcAft>
                <a:spcPts val="600"/>
              </a:spcAft>
              <a:buClr>
                <a:schemeClr val="tx2"/>
              </a:buClr>
            </a:pPr>
            <a:endParaRPr lang="en-GB" sz="1800" b="1">
              <a:solidFill>
                <a:schemeClr val="tx2"/>
              </a:solidFill>
            </a:endParaRPr>
          </a:p>
          <a:p>
            <a:pPr defTabSz="457189">
              <a:spcBef>
                <a:spcPts val="1200"/>
              </a:spcBef>
              <a:spcAft>
                <a:spcPts val="600"/>
              </a:spcAft>
              <a:buClr>
                <a:schemeClr val="tx2"/>
              </a:buClr>
            </a:pPr>
            <a:endParaRPr lang="en-GB" sz="1800" b="1">
              <a:solidFill>
                <a:schemeClr val="tx2"/>
              </a:solidFill>
            </a:endParaRPr>
          </a:p>
        </p:txBody>
      </p:sp>
      <p:pic>
        <p:nvPicPr>
          <p:cNvPr id="41" name="Picture 40">
            <a:extLst>
              <a:ext uri="{FF2B5EF4-FFF2-40B4-BE49-F238E27FC236}">
                <a16:creationId xmlns:a16="http://schemas.microsoft.com/office/drawing/2014/main" id="{D5559DA8-001D-C589-BF69-0A310DB2709D}"/>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34477" y="2248131"/>
            <a:ext cx="3085218" cy="2510245"/>
          </a:xfrm>
          <a:prstGeom prst="rect">
            <a:avLst/>
          </a:prstGeom>
        </p:spPr>
      </p:pic>
      <p:sp>
        <p:nvSpPr>
          <p:cNvPr id="5" name="Oval 4">
            <a:extLst>
              <a:ext uri="{FF2B5EF4-FFF2-40B4-BE49-F238E27FC236}">
                <a16:creationId xmlns:a16="http://schemas.microsoft.com/office/drawing/2014/main" id="{198C177B-D1F7-076E-6D12-EEDD40AD3E18}"/>
              </a:ext>
              <a:ext uri="{C183D7F6-B498-43B3-948B-1728B52AA6E4}">
                <adec:decorative xmlns:adec="http://schemas.microsoft.com/office/drawing/2017/decorative" val="1"/>
              </a:ext>
            </a:extLst>
          </p:cNvPr>
          <p:cNvSpPr/>
          <p:nvPr/>
        </p:nvSpPr>
        <p:spPr>
          <a:xfrm>
            <a:off x="7926822" y="1645228"/>
            <a:ext cx="3783821" cy="3783821"/>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grpSp>
        <p:nvGrpSpPr>
          <p:cNvPr id="6" name="Group 5">
            <a:extLst>
              <a:ext uri="{FF2B5EF4-FFF2-40B4-BE49-F238E27FC236}">
                <a16:creationId xmlns:a16="http://schemas.microsoft.com/office/drawing/2014/main" id="{9A680413-F657-8DB1-D2E7-C7EDF6B5A0CD}"/>
              </a:ext>
              <a:ext uri="{C183D7F6-B498-43B3-948B-1728B52AA6E4}">
                <adec:decorative xmlns:adec="http://schemas.microsoft.com/office/drawing/2017/decorative" val="1"/>
              </a:ext>
            </a:extLst>
          </p:cNvPr>
          <p:cNvGrpSpPr/>
          <p:nvPr/>
        </p:nvGrpSpPr>
        <p:grpSpPr>
          <a:xfrm>
            <a:off x="666434" y="1696339"/>
            <a:ext cx="303193" cy="4366608"/>
            <a:chOff x="666434" y="1524478"/>
            <a:chExt cx="303193" cy="4538469"/>
          </a:xfrm>
        </p:grpSpPr>
        <p:sp>
          <p:nvSpPr>
            <p:cNvPr id="7" name="Rectangle: Rounded Corners 6">
              <a:extLst>
                <a:ext uri="{FF2B5EF4-FFF2-40B4-BE49-F238E27FC236}">
                  <a16:creationId xmlns:a16="http://schemas.microsoft.com/office/drawing/2014/main" id="{E94DAE0F-8D99-0ED7-4D20-4629413F2C6D}"/>
                </a:ext>
              </a:extLst>
            </p:cNvPr>
            <p:cNvSpPr/>
            <p:nvPr/>
          </p:nvSpPr>
          <p:spPr>
            <a:xfrm>
              <a:off x="756121" y="1524478"/>
              <a:ext cx="129703" cy="4538469"/>
            </a:xfrm>
            <a:prstGeom prst="roundRect">
              <a:avLst/>
            </a:prstGeom>
            <a:solidFill>
              <a:srgbClr val="A9DE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1E529C10-7F06-95BA-59B3-4E36579612FF}"/>
                </a:ext>
              </a:extLst>
            </p:cNvPr>
            <p:cNvSpPr/>
            <p:nvPr/>
          </p:nvSpPr>
          <p:spPr>
            <a:xfrm>
              <a:off x="666434" y="1524478"/>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474F9ED9-CB78-A851-00C2-3274DD84F884}"/>
                </a:ext>
              </a:extLst>
            </p:cNvPr>
            <p:cNvSpPr/>
            <p:nvPr/>
          </p:nvSpPr>
          <p:spPr>
            <a:xfrm>
              <a:off x="670735" y="2097987"/>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C043D047-BFB3-8883-110F-DB94EAF7789A}"/>
                </a:ext>
              </a:extLst>
            </p:cNvPr>
            <p:cNvSpPr/>
            <p:nvPr/>
          </p:nvSpPr>
          <p:spPr>
            <a:xfrm>
              <a:off x="670736" y="2899054"/>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31" name="Picture 30">
            <a:extLst>
              <a:ext uri="{FF2B5EF4-FFF2-40B4-BE49-F238E27FC236}">
                <a16:creationId xmlns:a16="http://schemas.microsoft.com/office/drawing/2014/main" id="{BA190DCD-D176-EE5B-B207-10581F258014}"/>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1927" y="3957401"/>
            <a:ext cx="5095876" cy="2864050"/>
          </a:xfrm>
          <a:prstGeom prst="rect">
            <a:avLst/>
          </a:prstGeom>
        </p:spPr>
      </p:pic>
      <p:cxnSp>
        <p:nvCxnSpPr>
          <p:cNvPr id="11" name="Straight Connector 10">
            <a:extLst>
              <a:ext uri="{FF2B5EF4-FFF2-40B4-BE49-F238E27FC236}">
                <a16:creationId xmlns:a16="http://schemas.microsoft.com/office/drawing/2014/main" id="{96175991-1AFB-8591-CBEC-A455E2AABCD1}"/>
              </a:ext>
              <a:ext uri="{C183D7F6-B498-43B3-948B-1728B52AA6E4}">
                <adec:decorative xmlns:adec="http://schemas.microsoft.com/office/drawing/2017/decorative" val="1"/>
              </a:ext>
            </a:extLst>
          </p:cNvPr>
          <p:cNvCxnSpPr>
            <a:cxnSpLocks/>
          </p:cNvCxnSpPr>
          <p:nvPr/>
        </p:nvCxnSpPr>
        <p:spPr>
          <a:xfrm flipV="1">
            <a:off x="1853695" y="3921776"/>
            <a:ext cx="6073127" cy="655824"/>
          </a:xfrm>
          <a:prstGeom prst="lin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cxnSp>
      <p:pic>
        <p:nvPicPr>
          <p:cNvPr id="43" name="Picture 42">
            <a:extLst>
              <a:ext uri="{FF2B5EF4-FFF2-40B4-BE49-F238E27FC236}">
                <a16:creationId xmlns:a16="http://schemas.microsoft.com/office/drawing/2014/main" id="{0017B037-B760-943A-8561-EDF53D823013}"/>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282789">
            <a:off x="6010189" y="2580940"/>
            <a:ext cx="1424686" cy="1476924"/>
          </a:xfrm>
          <a:prstGeom prst="rect">
            <a:avLst/>
          </a:prstGeom>
        </p:spPr>
      </p:pic>
    </p:spTree>
    <p:extLst>
      <p:ext uri="{BB962C8B-B14F-4D97-AF65-F5344CB8AC3E}">
        <p14:creationId xmlns:p14="http://schemas.microsoft.com/office/powerpoint/2010/main" val="20955972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12378-62F0-B264-8E35-BBB465347E5B}"/>
              </a:ext>
            </a:extLst>
          </p:cNvPr>
          <p:cNvSpPr>
            <a:spLocks noGrp="1"/>
          </p:cNvSpPr>
          <p:nvPr>
            <p:ph type="title"/>
          </p:nvPr>
        </p:nvSpPr>
        <p:spPr>
          <a:xfrm>
            <a:off x="600002" y="180000"/>
            <a:ext cx="11296625" cy="489600"/>
          </a:xfrm>
        </p:spPr>
        <p:txBody>
          <a:bodyPr/>
          <a:lstStyle/>
          <a:p>
            <a:r>
              <a:rPr lang="sv-SE"/>
              <a:t>Verktygslåda och digital marknadsföring: effektiv kampanjmarknadsföring</a:t>
            </a:r>
          </a:p>
        </p:txBody>
      </p:sp>
      <p:sp>
        <p:nvSpPr>
          <p:cNvPr id="6" name="TextBox 2">
            <a:extLst>
              <a:ext uri="{FF2B5EF4-FFF2-40B4-BE49-F238E27FC236}">
                <a16:creationId xmlns:a16="http://schemas.microsoft.com/office/drawing/2014/main" id="{F69F208C-C8EC-EDE3-1939-FE088A89FBE1}"/>
              </a:ext>
            </a:extLst>
          </p:cNvPr>
          <p:cNvSpPr txBox="1"/>
          <p:nvPr/>
        </p:nvSpPr>
        <p:spPr>
          <a:xfrm>
            <a:off x="1" y="1678584"/>
            <a:ext cx="7283301" cy="553998"/>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sv-SE" sz="2000" b="1">
                <a:latin typeface="+mn-lt"/>
              </a:rPr>
              <a:t>Stöd kampanjen:</a:t>
            </a:r>
          </a:p>
        </p:txBody>
      </p:sp>
      <p:sp>
        <p:nvSpPr>
          <p:cNvPr id="4" name="Content Placeholder 2">
            <a:extLst>
              <a:ext uri="{FF2B5EF4-FFF2-40B4-BE49-F238E27FC236}">
                <a16:creationId xmlns:a16="http://schemas.microsoft.com/office/drawing/2014/main" id="{3DCE6A3B-55A5-A6C4-7FB3-4DAF357D0AF2}"/>
              </a:ext>
            </a:extLst>
          </p:cNvPr>
          <p:cNvSpPr>
            <a:spLocks noGrp="1"/>
          </p:cNvSpPr>
          <p:nvPr>
            <p:ph sz="half" idx="1"/>
          </p:nvPr>
        </p:nvSpPr>
        <p:spPr>
          <a:xfrm>
            <a:off x="624941" y="2305342"/>
            <a:ext cx="6750417" cy="1540613"/>
          </a:xfrm>
        </p:spPr>
        <p:txBody>
          <a:bodyPr anchor="t">
            <a:noAutofit/>
          </a:bodyPr>
          <a:lstStyle/>
          <a:p>
            <a:r>
              <a:rPr lang="sv-SE" b="0"/>
              <a:t>Använd vårt </a:t>
            </a:r>
            <a:r>
              <a:rPr lang="sv-SE"/>
              <a:t>paket för sociala medier </a:t>
            </a:r>
            <a:r>
              <a:rPr lang="sv-SE" b="0"/>
              <a:t>och våra mallar för att sprida budskapet. </a:t>
            </a:r>
          </a:p>
          <a:p>
            <a:r>
              <a:rPr lang="sv-SE" b="0"/>
              <a:t>Se till att din presentation sticker ut med hjälp av </a:t>
            </a:r>
            <a:r>
              <a:rPr lang="sv-SE"/>
              <a:t>resurserna i vårt digitala bibliotek</a:t>
            </a:r>
            <a:r>
              <a:rPr lang="sv-SE" b="0"/>
              <a:t>, såsom logotyper, mallar med mera.  </a:t>
            </a:r>
          </a:p>
        </p:txBody>
      </p:sp>
      <p:sp>
        <p:nvSpPr>
          <p:cNvPr id="3" name="Arrow: Pentagon 2">
            <a:extLst>
              <a:ext uri="{FF2B5EF4-FFF2-40B4-BE49-F238E27FC236}">
                <a16:creationId xmlns:a16="http://schemas.microsoft.com/office/drawing/2014/main" id="{26FDE9A7-A25E-C902-14C9-66E2709E5F4E}"/>
              </a:ext>
              <a:ext uri="{C183D7F6-B498-43B3-948B-1728B52AA6E4}">
                <adec:decorative xmlns:adec="http://schemas.microsoft.com/office/drawing/2017/decorative" val="1"/>
              </a:ext>
            </a:extLst>
          </p:cNvPr>
          <p:cNvSpPr/>
          <p:nvPr/>
        </p:nvSpPr>
        <p:spPr>
          <a:xfrm>
            <a:off x="2460396" y="3730097"/>
            <a:ext cx="4844595" cy="834768"/>
          </a:xfrm>
          <a:prstGeom prst="homePlat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Content Placeholder 2">
            <a:extLst>
              <a:ext uri="{FF2B5EF4-FFF2-40B4-BE49-F238E27FC236}">
                <a16:creationId xmlns:a16="http://schemas.microsoft.com/office/drawing/2014/main" id="{C8C17700-6161-EBF7-2112-EDCF5E6EA9A3}"/>
              </a:ext>
            </a:extLst>
          </p:cNvPr>
          <p:cNvSpPr txBox="1">
            <a:spLocks/>
          </p:cNvSpPr>
          <p:nvPr/>
        </p:nvSpPr>
        <p:spPr>
          <a:xfrm>
            <a:off x="2605761" y="3754161"/>
            <a:ext cx="4553864" cy="810704"/>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0" indent="0">
              <a:buNone/>
            </a:pPr>
            <a:r>
              <a:rPr lang="sv-SE" sz="1800">
                <a:solidFill>
                  <a:schemeClr val="bg1"/>
                </a:solidFill>
              </a:rPr>
              <a:t>Starta en egen</a:t>
            </a:r>
            <a:r>
              <a:rPr lang="sv-SE" sz="1800" b="0">
                <a:solidFill>
                  <a:schemeClr val="bg1"/>
                </a:solidFill>
              </a:rPr>
              <a:t> </a:t>
            </a:r>
            <a:r>
              <a:rPr lang="sv-SE" sz="1800">
                <a:solidFill>
                  <a:schemeClr val="bg1"/>
                </a:solidFill>
              </a:rPr>
              <a:t>kampanj</a:t>
            </a:r>
            <a:r>
              <a:rPr lang="sv-SE" sz="1800" b="0">
                <a:solidFill>
                  <a:schemeClr val="bg1"/>
                </a:solidFill>
              </a:rPr>
              <a:t> </a:t>
            </a:r>
          </a:p>
          <a:p>
            <a:pPr marL="0" indent="0">
              <a:buNone/>
            </a:pPr>
            <a:r>
              <a:rPr lang="sv-SE" sz="1800" b="0">
                <a:solidFill>
                  <a:schemeClr val="bg1"/>
                </a:solidFill>
              </a:rPr>
              <a:t>med hjälp av vår </a:t>
            </a:r>
            <a:r>
              <a:rPr lang="sv-SE" sz="1800">
                <a:solidFill>
                  <a:srgbClr val="92D050"/>
                </a:solidFill>
                <a:hlinkClick r:id="rId3">
                  <a:extLst>
                    <a:ext uri="{A12FA001-AC4F-418D-AE19-62706E023703}">
                      <ahyp:hlinkClr xmlns:ahyp="http://schemas.microsoft.com/office/drawing/2018/hyperlinkcolor" val="tx"/>
                    </a:ext>
                  </a:extLst>
                </a:hlinkClick>
              </a:rPr>
              <a:t>kampanjverktygslåda</a:t>
            </a:r>
            <a:r>
              <a:rPr lang="sv-SE" sz="1800" b="0"/>
              <a:t>. </a:t>
            </a:r>
          </a:p>
        </p:txBody>
      </p:sp>
      <p:pic>
        <p:nvPicPr>
          <p:cNvPr id="12" name="Picture 11">
            <a:extLst>
              <a:ext uri="{FF2B5EF4-FFF2-40B4-BE49-F238E27FC236}">
                <a16:creationId xmlns:a16="http://schemas.microsoft.com/office/drawing/2014/main" id="{AE85B1B8-3A3C-0097-AEB2-67D8B80F358C}"/>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2082" y="1678584"/>
            <a:ext cx="3922773" cy="3191711"/>
          </a:xfrm>
          <a:prstGeom prst="rect">
            <a:avLst/>
          </a:prstGeom>
        </p:spPr>
      </p:pic>
    </p:spTree>
    <p:extLst>
      <p:ext uri="{BB962C8B-B14F-4D97-AF65-F5344CB8AC3E}">
        <p14:creationId xmlns:p14="http://schemas.microsoft.com/office/powerpoint/2010/main" val="22580248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DD9A7-4797-0A30-8C34-53CD408AFDCE}"/>
              </a:ext>
            </a:extLst>
          </p:cNvPr>
          <p:cNvSpPr>
            <a:spLocks noGrp="1"/>
          </p:cNvSpPr>
          <p:nvPr>
            <p:ph type="title"/>
          </p:nvPr>
        </p:nvSpPr>
        <p:spPr/>
        <p:txBody>
          <a:bodyPr/>
          <a:lstStyle/>
          <a:p>
            <a:r>
              <a:rPr lang="sv-SE"/>
              <a:t>Hur du kan delta i kampanjen</a:t>
            </a:r>
          </a:p>
        </p:txBody>
      </p:sp>
      <p:sp>
        <p:nvSpPr>
          <p:cNvPr id="12" name="Content Placeholder 2">
            <a:extLst>
              <a:ext uri="{FF2B5EF4-FFF2-40B4-BE49-F238E27FC236}">
                <a16:creationId xmlns:a16="http://schemas.microsoft.com/office/drawing/2014/main" id="{CE4A36B5-CC47-3ACD-3ED6-731C64695103}"/>
              </a:ext>
            </a:extLst>
          </p:cNvPr>
          <p:cNvSpPr txBox="1">
            <a:spLocks/>
          </p:cNvSpPr>
          <p:nvPr/>
        </p:nvSpPr>
        <p:spPr>
          <a:xfrm>
            <a:off x="632081" y="1539596"/>
            <a:ext cx="11217926" cy="1013599"/>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sv-SE" b="0"/>
              <a:t>Anordna ett evenemang, en aktivitet eller ett initiativ under </a:t>
            </a:r>
            <a:r>
              <a:rPr lang="sv-SE">
                <a:solidFill>
                  <a:srgbClr val="92D050"/>
                </a:solidFill>
                <a:hlinkClick r:id="rId3">
                  <a:extLst>
                    <a:ext uri="{A12FA001-AC4F-418D-AE19-62706E023703}">
                      <ahyp:hlinkClr xmlns:ahyp="http://schemas.microsoft.com/office/drawing/2018/hyperlinkcolor" val="tx"/>
                    </a:ext>
                  </a:extLst>
                </a:hlinkClick>
              </a:rPr>
              <a:t>Europeiska arbetsmiljöveckan</a:t>
            </a:r>
            <a:r>
              <a:rPr lang="sv-SE"/>
              <a:t>. </a:t>
            </a:r>
          </a:p>
          <a:p>
            <a:pPr marL="225425" indent="-225425">
              <a:spcAft>
                <a:spcPts val="600"/>
              </a:spcAft>
            </a:pPr>
            <a:r>
              <a:rPr lang="sv-SE" b="0"/>
              <a:t>Hämta ditt </a:t>
            </a:r>
            <a:r>
              <a:rPr lang="sv-SE">
                <a:solidFill>
                  <a:srgbClr val="92D050"/>
                </a:solidFill>
                <a:hlinkClick r:id="rId4">
                  <a:extLst>
                    <a:ext uri="{A12FA001-AC4F-418D-AE19-62706E023703}">
                      <ahyp:hlinkClr xmlns:ahyp="http://schemas.microsoft.com/office/drawing/2018/hyperlinkcolor" val="tx"/>
                    </a:ext>
                  </a:extLst>
                </a:hlinkClick>
              </a:rPr>
              <a:t>kampanjintyg</a:t>
            </a:r>
            <a:r>
              <a:rPr lang="sv-SE">
                <a:solidFill>
                  <a:srgbClr val="92D050"/>
                </a:solidFill>
              </a:rPr>
              <a:t> </a:t>
            </a:r>
            <a:r>
              <a:rPr lang="sv-SE" b="0"/>
              <a:t>som ett erkännande för ditt engagemang. </a:t>
            </a:r>
          </a:p>
        </p:txBody>
      </p:sp>
      <p:sp>
        <p:nvSpPr>
          <p:cNvPr id="4" name="Content Placeholder 2">
            <a:extLst>
              <a:ext uri="{FF2B5EF4-FFF2-40B4-BE49-F238E27FC236}">
                <a16:creationId xmlns:a16="http://schemas.microsoft.com/office/drawing/2014/main" id="{5C1DBC48-F142-C0B1-11C9-3E783B9F4381}"/>
              </a:ext>
            </a:extLst>
          </p:cNvPr>
          <p:cNvSpPr txBox="1">
            <a:spLocks/>
          </p:cNvSpPr>
          <p:nvPr/>
        </p:nvSpPr>
        <p:spPr>
          <a:xfrm>
            <a:off x="632080" y="2410695"/>
            <a:ext cx="9650383" cy="748142"/>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sv-SE" b="0"/>
              <a:t>Nominera inspirerande initiativ till </a:t>
            </a:r>
            <a:r>
              <a:rPr lang="sv-SE">
                <a:solidFill>
                  <a:srgbClr val="92D050"/>
                </a:solidFill>
                <a:hlinkClick r:id="rId5">
                  <a:extLst>
                    <a:ext uri="{A12FA001-AC4F-418D-AE19-62706E023703}">
                      <ahyp:hlinkClr xmlns:ahyp="http://schemas.microsoft.com/office/drawing/2018/hyperlinkcolor" val="tx"/>
                    </a:ext>
                  </a:extLst>
                </a:hlinkClick>
              </a:rPr>
              <a:t>utmärkelsen för goda exempel</a:t>
            </a:r>
            <a:r>
              <a:rPr lang="sv-SE" b="0"/>
              <a:t>, som anordnas av de nationella kontaktpunkterna. </a:t>
            </a:r>
          </a:p>
        </p:txBody>
      </p:sp>
      <p:sp>
        <p:nvSpPr>
          <p:cNvPr id="13" name="Content Placeholder 2">
            <a:extLst>
              <a:ext uri="{FF2B5EF4-FFF2-40B4-BE49-F238E27FC236}">
                <a16:creationId xmlns:a16="http://schemas.microsoft.com/office/drawing/2014/main" id="{78E2315A-30DE-FD38-61CD-DD0E886F17E4}"/>
              </a:ext>
            </a:extLst>
          </p:cNvPr>
          <p:cNvSpPr txBox="1">
            <a:spLocks/>
          </p:cNvSpPr>
          <p:nvPr/>
        </p:nvSpPr>
        <p:spPr>
          <a:xfrm>
            <a:off x="632079" y="3099482"/>
            <a:ext cx="6681553" cy="194295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sv-SE" b="0"/>
              <a:t>Bli</a:t>
            </a:r>
            <a:r>
              <a:rPr lang="sv-SE"/>
              <a:t> </a:t>
            </a:r>
            <a:r>
              <a:rPr lang="sv-SE">
                <a:solidFill>
                  <a:srgbClr val="92D050"/>
                </a:solidFill>
                <a:hlinkClick r:id="rId6">
                  <a:extLst>
                    <a:ext uri="{A12FA001-AC4F-418D-AE19-62706E023703}">
                      <ahyp:hlinkClr xmlns:ahyp="http://schemas.microsoft.com/office/drawing/2018/hyperlinkcolor" val="tx"/>
                    </a:ext>
                  </a:extLst>
                </a:hlinkClick>
              </a:rPr>
              <a:t>officiell kampanjpartner</a:t>
            </a:r>
            <a:r>
              <a:rPr lang="sv-SE" b="0"/>
              <a:t>: gå med i ett alleuropeiskt nätverk av multinationella företag för ökad synlighet. </a:t>
            </a:r>
          </a:p>
          <a:p>
            <a:pPr marL="225425" indent="-225425">
              <a:spcAft>
                <a:spcPts val="600"/>
              </a:spcAft>
            </a:pPr>
            <a:r>
              <a:rPr lang="sv-SE" b="0"/>
              <a:t>Bli</a:t>
            </a:r>
            <a:r>
              <a:rPr lang="sv-SE"/>
              <a:t> </a:t>
            </a:r>
            <a:r>
              <a:rPr lang="sv-SE">
                <a:solidFill>
                  <a:srgbClr val="92D050"/>
                </a:solidFill>
                <a:hlinkClick r:id="rId7">
                  <a:extLst>
                    <a:ext uri="{A12FA001-AC4F-418D-AE19-62706E023703}">
                      <ahyp:hlinkClr xmlns:ahyp="http://schemas.microsoft.com/office/drawing/2018/hyperlinkcolor" val="tx"/>
                    </a:ext>
                  </a:extLst>
                </a:hlinkClick>
              </a:rPr>
              <a:t>mediepartner</a:t>
            </a:r>
            <a:r>
              <a:rPr lang="sv-SE" b="0"/>
              <a:t>: få tillgång till exklusivt pressmaterial, möjligheter till nätverkande och evenemang.</a:t>
            </a:r>
          </a:p>
        </p:txBody>
      </p:sp>
      <p:sp>
        <p:nvSpPr>
          <p:cNvPr id="8" name="TextBox 2">
            <a:extLst>
              <a:ext uri="{FF2B5EF4-FFF2-40B4-BE49-F238E27FC236}">
                <a16:creationId xmlns:a16="http://schemas.microsoft.com/office/drawing/2014/main" id="{0A63E1EA-0E1C-AB05-2DEB-DBC54A3321C4}"/>
              </a:ext>
              <a:ext uri="{C183D7F6-B498-43B3-948B-1728B52AA6E4}">
                <adec:decorative xmlns:adec="http://schemas.microsoft.com/office/drawing/2017/decorative" val="1"/>
              </a:ext>
            </a:extLst>
          </p:cNvPr>
          <p:cNvSpPr txBox="1"/>
          <p:nvPr/>
        </p:nvSpPr>
        <p:spPr>
          <a:xfrm>
            <a:off x="723900" y="4723790"/>
            <a:ext cx="11246427" cy="125516"/>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48768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2000" b="1">
              <a:latin typeface="+mn-lt"/>
            </a:endParaRPr>
          </a:p>
        </p:txBody>
      </p:sp>
      <p:pic>
        <p:nvPicPr>
          <p:cNvPr id="7" name="Picture 6">
            <a:extLst>
              <a:ext uri="{FF2B5EF4-FFF2-40B4-BE49-F238E27FC236}">
                <a16:creationId xmlns:a16="http://schemas.microsoft.com/office/drawing/2014/main" id="{C4C8B071-6C97-DB1B-B7DA-25B21340E56C}"/>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225308" y="2334289"/>
            <a:ext cx="3493311" cy="2438611"/>
          </a:xfrm>
          <a:prstGeom prst="rect">
            <a:avLst/>
          </a:prstGeom>
        </p:spPr>
      </p:pic>
    </p:spTree>
    <p:extLst>
      <p:ext uri="{BB962C8B-B14F-4D97-AF65-F5344CB8AC3E}">
        <p14:creationId xmlns:p14="http://schemas.microsoft.com/office/powerpoint/2010/main" val="17523700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DA4C5-AD31-E56C-80BF-7A57877B4D2A}"/>
              </a:ext>
            </a:extLst>
          </p:cNvPr>
          <p:cNvSpPr>
            <a:spLocks noGrp="1"/>
          </p:cNvSpPr>
          <p:nvPr>
            <p:ph type="title"/>
          </p:nvPr>
        </p:nvSpPr>
        <p:spPr/>
        <p:txBody>
          <a:bodyPr/>
          <a:lstStyle/>
          <a:p>
            <a:r>
              <a:rPr lang="sv-SE"/>
              <a:t>Håll dig informerad om kampanjen</a:t>
            </a:r>
          </a:p>
        </p:txBody>
      </p:sp>
      <p:sp>
        <p:nvSpPr>
          <p:cNvPr id="4" name="Content Placeholder 16">
            <a:extLst>
              <a:ext uri="{FF2B5EF4-FFF2-40B4-BE49-F238E27FC236}">
                <a16:creationId xmlns:a16="http://schemas.microsoft.com/office/drawing/2014/main" id="{42C4DEA1-9BE3-AD4D-F2A0-108C53A69EE3}"/>
              </a:ext>
            </a:extLst>
          </p:cNvPr>
          <p:cNvSpPr>
            <a:spLocks noGrp="1"/>
          </p:cNvSpPr>
          <p:nvPr>
            <p:ph sz="half" idx="1"/>
          </p:nvPr>
        </p:nvSpPr>
        <p:spPr>
          <a:xfrm>
            <a:off x="624066" y="1867814"/>
            <a:ext cx="11201575" cy="1675759"/>
          </a:xfrm>
        </p:spPr>
        <p:txBody>
          <a:bodyPr>
            <a:noAutofit/>
          </a:bodyPr>
          <a:lstStyle/>
          <a:p>
            <a:pPr>
              <a:spcAft>
                <a:spcPts val="600"/>
              </a:spcAft>
            </a:pPr>
            <a:r>
              <a:rPr lang="sv-SE"/>
              <a:t>Webbplatsen för kampanjen för friska arbetsplatser </a:t>
            </a:r>
            <a:r>
              <a:rPr lang="sv-SE" b="0"/>
              <a:t>– massor av information på ett musklicks avstånd! </a:t>
            </a:r>
          </a:p>
          <a:p>
            <a:pPr>
              <a:spcAft>
                <a:spcPts val="600"/>
              </a:spcAft>
            </a:pPr>
            <a:r>
              <a:rPr lang="sv-SE"/>
              <a:t>Prenumerera </a:t>
            </a:r>
            <a:r>
              <a:rPr lang="sv-SE" b="0"/>
              <a:t>på</a:t>
            </a:r>
            <a:r>
              <a:rPr lang="sv-SE"/>
              <a:t> kampanjens nyhetsbrev</a:t>
            </a:r>
            <a:r>
              <a:rPr lang="sv-SE" b="0"/>
              <a:t> – korta, koncisa nyheter som du får direkt i din inkorg varje månad och kan dela med andra.</a:t>
            </a:r>
          </a:p>
          <a:p>
            <a:pPr>
              <a:spcAft>
                <a:spcPts val="600"/>
              </a:spcAft>
            </a:pPr>
            <a:r>
              <a:rPr lang="sv-SE" b="0"/>
              <a:t>Sprid budskapet och följ oss på </a:t>
            </a:r>
            <a:r>
              <a:rPr lang="sv-SE"/>
              <a:t>sociala medier</a:t>
            </a:r>
            <a:r>
              <a:rPr lang="sv-SE" b="0"/>
              <a:t>. </a:t>
            </a:r>
          </a:p>
          <a:p>
            <a:pPr marL="0" indent="0">
              <a:spcAft>
                <a:spcPts val="600"/>
              </a:spcAft>
              <a:buNone/>
            </a:pPr>
            <a:endParaRPr lang="en-GB" b="0"/>
          </a:p>
          <a:p>
            <a:pPr>
              <a:spcAft>
                <a:spcPts val="600"/>
              </a:spcAft>
            </a:pPr>
            <a:endParaRPr lang="en-GB" b="0"/>
          </a:p>
          <a:p>
            <a:pPr>
              <a:spcAft>
                <a:spcPts val="600"/>
              </a:spcAft>
            </a:pPr>
            <a:endParaRPr lang="en-GB" b="0"/>
          </a:p>
          <a:p>
            <a:pPr>
              <a:spcAft>
                <a:spcPts val="600"/>
              </a:spcAft>
            </a:pPr>
            <a:endParaRPr lang="en-GB" b="0"/>
          </a:p>
          <a:p>
            <a:pPr marL="0" indent="0">
              <a:spcAft>
                <a:spcPts val="600"/>
              </a:spcAft>
              <a:buNone/>
            </a:pPr>
            <a:endParaRPr lang="en-GB" b="0"/>
          </a:p>
          <a:p>
            <a:pPr marL="0" indent="0">
              <a:spcAft>
                <a:spcPts val="600"/>
              </a:spcAft>
              <a:buNone/>
            </a:pPr>
            <a:endParaRPr lang="en-GB" b="0"/>
          </a:p>
          <a:p>
            <a:pPr marL="0" indent="0">
              <a:spcAft>
                <a:spcPts val="600"/>
              </a:spcAft>
              <a:buNone/>
            </a:pPr>
            <a:endParaRPr lang="en-GB" b="0"/>
          </a:p>
          <a:p>
            <a:pPr marL="0" indent="0">
              <a:spcAft>
                <a:spcPts val="600"/>
              </a:spcAft>
              <a:buNone/>
            </a:pPr>
            <a:r>
              <a:rPr lang="sv-SE" b="0"/>
              <a:t> </a:t>
            </a:r>
          </a:p>
        </p:txBody>
      </p:sp>
      <p:pic>
        <p:nvPicPr>
          <p:cNvPr id="6" name="Graphic 5" descr="LinkedIn-logotypen">
            <a:hlinkClick r:id="rId3"/>
            <a:extLst>
              <a:ext uri="{FF2B5EF4-FFF2-40B4-BE49-F238E27FC236}">
                <a16:creationId xmlns:a16="http://schemas.microsoft.com/office/drawing/2014/main" id="{5CA3E554-F4E9-1CE6-26CD-1D307EC780F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81593" y="3745461"/>
            <a:ext cx="390525" cy="390525"/>
          </a:xfrm>
          <a:prstGeom prst="rect">
            <a:avLst/>
          </a:prstGeom>
        </p:spPr>
      </p:pic>
      <p:pic>
        <p:nvPicPr>
          <p:cNvPr id="7" name="Graphic 6" descr="Facebook-logotypen">
            <a:hlinkClick r:id="rId5"/>
            <a:extLst>
              <a:ext uri="{FF2B5EF4-FFF2-40B4-BE49-F238E27FC236}">
                <a16:creationId xmlns:a16="http://schemas.microsoft.com/office/drawing/2014/main" id="{2CE42A9A-2165-5771-5A04-01CF8BA9F83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499689" y="3745461"/>
            <a:ext cx="180975" cy="381000"/>
          </a:xfrm>
          <a:prstGeom prst="rect">
            <a:avLst/>
          </a:prstGeom>
        </p:spPr>
      </p:pic>
      <p:pic>
        <p:nvPicPr>
          <p:cNvPr id="8" name="Graphic 7" descr="Bluesky-logotypen">
            <a:hlinkClick r:id="rId7"/>
            <a:extLst>
              <a:ext uri="{FF2B5EF4-FFF2-40B4-BE49-F238E27FC236}">
                <a16:creationId xmlns:a16="http://schemas.microsoft.com/office/drawing/2014/main" id="{13A413D1-F3EE-8212-B83A-A7BFEED6FEC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008235" y="3753646"/>
            <a:ext cx="428625" cy="381000"/>
          </a:xfrm>
          <a:prstGeom prst="rect">
            <a:avLst/>
          </a:prstGeom>
        </p:spPr>
      </p:pic>
      <p:pic>
        <p:nvPicPr>
          <p:cNvPr id="9" name="Graphic 8" descr="YouTube-logotypen">
            <a:hlinkClick r:id="rId9"/>
            <a:extLst>
              <a:ext uri="{FF2B5EF4-FFF2-40B4-BE49-F238E27FC236}">
                <a16:creationId xmlns:a16="http://schemas.microsoft.com/office/drawing/2014/main" id="{2FC982CB-23E2-CA75-7F6F-9F234F7997CE}"/>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5669448" y="3745461"/>
            <a:ext cx="533400" cy="381000"/>
          </a:xfrm>
          <a:prstGeom prst="rect">
            <a:avLst/>
          </a:prstGeom>
        </p:spPr>
      </p:pic>
      <p:pic>
        <p:nvPicPr>
          <p:cNvPr id="10" name="Graphic 9" descr="Flickr-logotypen">
            <a:hlinkClick r:id="rId11"/>
            <a:extLst>
              <a:ext uri="{FF2B5EF4-FFF2-40B4-BE49-F238E27FC236}">
                <a16:creationId xmlns:a16="http://schemas.microsoft.com/office/drawing/2014/main" id="{D9CCDE08-4360-3DDD-5191-AAB1A246794C}"/>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6482356" y="3854998"/>
            <a:ext cx="371475" cy="161925"/>
          </a:xfrm>
          <a:prstGeom prst="rect">
            <a:avLst/>
          </a:prstGeom>
        </p:spPr>
      </p:pic>
      <p:sp>
        <p:nvSpPr>
          <p:cNvPr id="5" name="TextBox 4">
            <a:extLst>
              <a:ext uri="{FF2B5EF4-FFF2-40B4-BE49-F238E27FC236}">
                <a16:creationId xmlns:a16="http://schemas.microsoft.com/office/drawing/2014/main" id="{61E78753-6BA7-5C4B-D0D8-E33608DCE258}"/>
              </a:ext>
            </a:extLst>
          </p:cNvPr>
          <p:cNvSpPr txBox="1"/>
          <p:nvPr/>
        </p:nvSpPr>
        <p:spPr>
          <a:xfrm>
            <a:off x="3653793" y="4328347"/>
            <a:ext cx="3901741" cy="461665"/>
          </a:xfrm>
          <a:prstGeom prst="rect">
            <a:avLst/>
          </a:prstGeom>
          <a:noFill/>
        </p:spPr>
        <p:txBody>
          <a:bodyPr wrap="square">
            <a:spAutoFit/>
          </a:bodyPr>
          <a:lstStyle/>
          <a:p>
            <a:r>
              <a:rPr lang="sv-SE" sz="2400" b="1" i="0" u="none" strike="noStrike" baseline="0">
                <a:solidFill>
                  <a:srgbClr val="003199"/>
                </a:solidFill>
                <a:latin typeface="Myriad Pro" panose="020B0503030403020204" pitchFamily="34" charset="0"/>
              </a:rPr>
              <a:t>#EUhealthyworkplaces </a:t>
            </a:r>
          </a:p>
        </p:txBody>
      </p:sp>
      <p:pic>
        <p:nvPicPr>
          <p:cNvPr id="13" name="Graphic 12">
            <a:extLst>
              <a:ext uri="{FF2B5EF4-FFF2-40B4-BE49-F238E27FC236}">
                <a16:creationId xmlns:a16="http://schemas.microsoft.com/office/drawing/2014/main" id="{D4D5CE5E-0612-4D69-85FD-B089B26BAF4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7079062" y="3745461"/>
            <a:ext cx="592766" cy="958887"/>
          </a:xfrm>
          <a:prstGeom prst="rect">
            <a:avLst/>
          </a:prstGeom>
        </p:spPr>
      </p:pic>
      <p:grpSp>
        <p:nvGrpSpPr>
          <p:cNvPr id="15" name="Group 14">
            <a:extLst>
              <a:ext uri="{FF2B5EF4-FFF2-40B4-BE49-F238E27FC236}">
                <a16:creationId xmlns:a16="http://schemas.microsoft.com/office/drawing/2014/main" id="{64DA1346-73A5-E86D-6827-657FA0E18B45}"/>
              </a:ext>
              <a:ext uri="{C183D7F6-B498-43B3-948B-1728B52AA6E4}">
                <adec:decorative xmlns:adec="http://schemas.microsoft.com/office/drawing/2017/decorative" val="1"/>
              </a:ext>
            </a:extLst>
          </p:cNvPr>
          <p:cNvGrpSpPr/>
          <p:nvPr/>
        </p:nvGrpSpPr>
        <p:grpSpPr>
          <a:xfrm>
            <a:off x="8155155" y="3779360"/>
            <a:ext cx="3639627" cy="3001174"/>
            <a:chOff x="8155155" y="3779360"/>
            <a:chExt cx="3639627" cy="3001174"/>
          </a:xfrm>
        </p:grpSpPr>
        <p:pic>
          <p:nvPicPr>
            <p:cNvPr id="12" name="Picture 11">
              <a:extLst>
                <a:ext uri="{FF2B5EF4-FFF2-40B4-BE49-F238E27FC236}">
                  <a16:creationId xmlns:a16="http://schemas.microsoft.com/office/drawing/2014/main" id="{FA938CF1-F2D0-C2F5-747D-9092156F9A09}"/>
                </a:ext>
                <a:ext uri="{C183D7F6-B498-43B3-948B-1728B52AA6E4}">
                  <adec:decorative xmlns:adec="http://schemas.microsoft.com/office/drawing/2017/decorative" val="1"/>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155155" y="3779360"/>
              <a:ext cx="3639627" cy="2975106"/>
            </a:xfrm>
            <a:prstGeom prst="rect">
              <a:avLst/>
            </a:prstGeom>
          </p:spPr>
        </p:pic>
        <p:sp>
          <p:nvSpPr>
            <p:cNvPr id="14" name="TextBox 13">
              <a:extLst>
                <a:ext uri="{FF2B5EF4-FFF2-40B4-BE49-F238E27FC236}">
                  <a16:creationId xmlns:a16="http://schemas.microsoft.com/office/drawing/2014/main" id="{5154CDF7-F0E7-FEE8-2BD4-8599746603E8}"/>
                </a:ext>
              </a:extLst>
            </p:cNvPr>
            <p:cNvSpPr txBox="1"/>
            <p:nvPr/>
          </p:nvSpPr>
          <p:spPr>
            <a:xfrm>
              <a:off x="9163050" y="6580479"/>
              <a:ext cx="2085975" cy="200055"/>
            </a:xfrm>
            <a:prstGeom prst="rect">
              <a:avLst/>
            </a:prstGeom>
            <a:noFill/>
          </p:spPr>
          <p:txBody>
            <a:bodyPr wrap="square" rtlCol="0">
              <a:spAutoFit/>
            </a:bodyPr>
            <a:lstStyle/>
            <a:p>
              <a:r>
                <a:rPr lang="sv-SE" sz="700">
                  <a:solidFill>
                    <a:schemeClr val="bg1"/>
                  </a:solidFill>
                </a:rPr>
                <a:t>© PaeGAG – stock.adobe.com </a:t>
              </a:r>
            </a:p>
          </p:txBody>
        </p:sp>
      </p:grpSp>
    </p:spTree>
    <p:extLst>
      <p:ext uri="{BB962C8B-B14F-4D97-AF65-F5344CB8AC3E}">
        <p14:creationId xmlns:p14="http://schemas.microsoft.com/office/powerpoint/2010/main" val="2034050229"/>
      </p:ext>
    </p:extLst>
  </p:cSld>
  <p:clrMapOvr>
    <a:masterClrMapping/>
  </p:clrMapOvr>
</p:sld>
</file>

<file path=ppt/theme/theme1.xml><?xml version="1.0" encoding="utf-8"?>
<a:theme xmlns:a="http://schemas.openxmlformats.org/drawingml/2006/main" name="Theme1">
  <a:themeElements>
    <a:clrScheme name="EU-OSHA HWC">
      <a:dk1>
        <a:srgbClr val="000000"/>
      </a:dk1>
      <a:lt1>
        <a:srgbClr val="FFFFFF"/>
      </a:lt1>
      <a:dk2>
        <a:srgbClr val="003399"/>
      </a:dk2>
      <a:lt2>
        <a:srgbClr val="FFFFFF"/>
      </a:lt2>
      <a:accent1>
        <a:srgbClr val="003399"/>
      </a:accent1>
      <a:accent2>
        <a:srgbClr val="A9DE4E"/>
      </a:accent2>
      <a:accent3>
        <a:srgbClr val="B7D31A"/>
      </a:accent3>
      <a:accent4>
        <a:srgbClr val="FCFFDD"/>
      </a:accent4>
      <a:accent5>
        <a:srgbClr val="DCE1FF"/>
      </a:accent5>
      <a:accent6>
        <a:srgbClr val="61A231"/>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WC 2026">
        <a:dk1>
          <a:srgbClr val="000000"/>
        </a:dk1>
        <a:lt1>
          <a:srgbClr val="FFFFFF"/>
        </a:lt1>
        <a:dk2>
          <a:srgbClr val="003399"/>
        </a:dk2>
        <a:lt2>
          <a:srgbClr val="FFFFFF"/>
        </a:lt2>
        <a:accent1>
          <a:srgbClr val="003399"/>
        </a:accent1>
        <a:accent2>
          <a:srgbClr val="A9DE4E"/>
        </a:accent2>
        <a:accent3>
          <a:srgbClr val="B7D31A"/>
        </a:accent3>
        <a:accent4>
          <a:srgbClr val="FCFFDD"/>
        </a:accent4>
        <a:accent5>
          <a:srgbClr val="DCE1FF"/>
        </a:accent5>
        <a:accent6>
          <a:srgbClr val="61A231"/>
        </a:accent6>
        <a:hlink>
          <a:srgbClr val="003399"/>
        </a:hlink>
        <a:folHlink>
          <a:srgbClr val="B1B3B4"/>
        </a:folHlink>
      </a:clrScheme>
    </a:extraClrScheme>
  </a:extraClrSchemeLst>
  <a:extLst>
    <a:ext uri="{05A4C25C-085E-4340-85A3-A5531E510DB2}">
      <thm15:themeFamily xmlns:thm15="http://schemas.microsoft.com/office/thememl/2012/main" name="Theme1" id="{2D9F2BE2-8C09-4DD0-841D-02C8DD75103C}" vid="{5F5B35B9-6E25-4DD5-87EE-04018E0015D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4375373-3c44-45ee-a688-8fa44d7da57a">
      <Terms xmlns="http://schemas.microsoft.com/office/infopath/2007/PartnerControls"/>
    </lcf76f155ced4ddcb4097134ff3c332f>
    <TaxCatchAll xmlns="d5ac9beb-95ef-4df8-be38-b0ea3ce121b4" xsi:nil="true"/>
    <SharedWithUsers xmlns="d5ac9beb-95ef-4df8-be38-b0ea3ce121b4">
      <UserInfo>
        <DisplayName/>
        <AccountId xsi:nil="true"/>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F1A8072D50D324290DB59222B659673" ma:contentTypeVersion="15" ma:contentTypeDescription="Create a new document." ma:contentTypeScope="" ma:versionID="9e6cbb1b56caa255d0a1bbd001c277e9">
  <xsd:schema xmlns:xsd="http://www.w3.org/2001/XMLSchema" xmlns:xs="http://www.w3.org/2001/XMLSchema" xmlns:p="http://schemas.microsoft.com/office/2006/metadata/properties" xmlns:ns2="74375373-3c44-45ee-a688-8fa44d7da57a" xmlns:ns3="d5ac9beb-95ef-4df8-be38-b0ea3ce121b4" targetNamespace="http://schemas.microsoft.com/office/2006/metadata/properties" ma:root="true" ma:fieldsID="6495e9695a6c4b71d2d3259f56bae0f6" ns2:_="" ns3:_="">
    <xsd:import namespace="74375373-3c44-45ee-a688-8fa44d7da57a"/>
    <xsd:import namespace="d5ac9beb-95ef-4df8-be38-b0ea3ce121b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375373-3c44-45ee-a688-8fa44d7da57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43eddb06-0740-404c-89a8-dbfe3edc3644"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ac9beb-95ef-4df8-be38-b0ea3ce121b4"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287d961c-142d-46b7-b7b5-46e4ba4cb74c}" ma:internalName="TaxCatchAll" ma:showField="CatchAllData" ma:web="d5ac9beb-95ef-4df8-be38-b0ea3ce121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033B12B-D547-4B73-8D31-0938A3F8A76B}">
  <ds:schemaRefs>
    <ds:schemaRef ds:uri="http://schemas.microsoft.com/office/2006/metadata/properties"/>
    <ds:schemaRef ds:uri="http://www.w3.org/XML/1998/namespace"/>
    <ds:schemaRef ds:uri="http://purl.org/dc/terms/"/>
    <ds:schemaRef ds:uri="http://purl.org/dc/elements/1.1/"/>
    <ds:schemaRef ds:uri="74375373-3c44-45ee-a688-8fa44d7da57a"/>
    <ds:schemaRef ds:uri="http://schemas.microsoft.com/office/infopath/2007/PartnerControls"/>
    <ds:schemaRef ds:uri="http://schemas.microsoft.com/office/2006/documentManagement/types"/>
    <ds:schemaRef ds:uri="http://schemas.openxmlformats.org/package/2006/metadata/core-properties"/>
    <ds:schemaRef ds:uri="d5ac9beb-95ef-4df8-be38-b0ea3ce121b4"/>
    <ds:schemaRef ds:uri="http://purl.org/dc/dcmitype/"/>
  </ds:schemaRefs>
</ds:datastoreItem>
</file>

<file path=customXml/itemProps2.xml><?xml version="1.0" encoding="utf-8"?>
<ds:datastoreItem xmlns:ds="http://schemas.openxmlformats.org/officeDocument/2006/customXml" ds:itemID="{05C73E6F-A96F-49EB-BDFD-3A55EF48DB84}">
  <ds:schemaRefs>
    <ds:schemaRef ds:uri="http://schemas.microsoft.com/sharepoint/v3/contenttype/forms"/>
  </ds:schemaRefs>
</ds:datastoreItem>
</file>

<file path=customXml/itemProps3.xml><?xml version="1.0" encoding="utf-8"?>
<ds:datastoreItem xmlns:ds="http://schemas.openxmlformats.org/officeDocument/2006/customXml" ds:itemID="{E4CB32AE-4659-407D-B0F9-E9FADBB63A50}">
  <ds:schemaRefs>
    <ds:schemaRef ds:uri="74375373-3c44-45ee-a688-8fa44d7da57a"/>
    <ds:schemaRef ds:uri="d5ac9beb-95ef-4df8-be38-b0ea3ce121b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EUOSHA Campaign 2026</Template>
  <TotalTime>0</TotalTime>
  <Words>6573</Words>
  <Application>Microsoft Office PowerPoint</Application>
  <PresentationFormat>Widescreen</PresentationFormat>
  <Paragraphs>543</Paragraphs>
  <Slides>30</Slides>
  <Notes>29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Aptos</vt:lpstr>
      <vt:lpstr>Arial</vt:lpstr>
      <vt:lpstr>Courier New</vt:lpstr>
      <vt:lpstr>Myriad Pro</vt:lpstr>
      <vt:lpstr>Symbol</vt:lpstr>
      <vt:lpstr>Wingdings</vt:lpstr>
      <vt:lpstr>Theme1</vt:lpstr>
      <vt:lpstr>Kampanjen för friska arbetsplatser 2026–2028  ”Tillsammans för friska arbetsplatser” </vt:lpstr>
      <vt:lpstr>Innehåll</vt:lpstr>
      <vt:lpstr>Den övergripande bilden: hur den psykiska hälsan påverkar vardag och arbete </vt:lpstr>
      <vt:lpstr>Den övergripande bilden: vad står på spel?</vt:lpstr>
      <vt:lpstr>Den övergripande bilden: arbetstagarnas syn </vt:lpstr>
      <vt:lpstr>Den övergripande bilden: organisationernas respektive arbetstagarnas syn -1- </vt:lpstr>
      <vt:lpstr>Den övergripande bilden: organisationernas syn -2- </vt:lpstr>
      <vt:lpstr>Kampanjens syften och mål</vt:lpstr>
      <vt:lpstr>Vem riktar sig kampanjen till och vem bör delta?</vt:lpstr>
      <vt:lpstr>En handlingsplan: kampanjens fem prioriterade områden</vt:lpstr>
      <vt:lpstr>Prioritering 1: Bedömning och hantering av psykosociala risker -1- </vt:lpstr>
      <vt:lpstr>Prioritering 1: Bedömning och hantering av psykosociala risker -2- </vt:lpstr>
      <vt:lpstr>Prioritering 1: Bedömning och hantering av psykosociala risker -3- </vt:lpstr>
      <vt:lpstr>Prioritering 1: Bedömning och hantering av psykosociala risker -4- </vt:lpstr>
      <vt:lpstr>Prioritering 2: Trakasserier, sexuella trakasserier och våld -1- </vt:lpstr>
      <vt:lpstr>Prioritering 2: Trakasserier, sexuella trakasserier och våld -2- </vt:lpstr>
      <vt:lpstr>Prioritering 2: Trakasserier, sexuella trakasserier och våld -3- </vt:lpstr>
      <vt:lpstr>Prioritering 3: Fysiska risker och psykisk hälsa -1- </vt:lpstr>
      <vt:lpstr>Prioritering 3: Fysiska risker och psykisk hälsa -2- </vt:lpstr>
      <vt:lpstr>Prioritet 4: Psykosociala risker inom vård och omsorg -1- </vt:lpstr>
      <vt:lpstr>Prioritet 4: Psykosociala risker inom vård och omsorg -2- </vt:lpstr>
      <vt:lpstr>Prioritet 4: Psykosociala risker inom vård och omsorg -3- </vt:lpstr>
      <vt:lpstr>Prioritering 5: Att främja psykisk hälsa på arbetsplatsen -1- </vt:lpstr>
      <vt:lpstr>Prioritering 5: Att främja psykisk hälsa på arbetsplatsen -2- </vt:lpstr>
      <vt:lpstr>Prioritering 5: Att främja psykisk hälsa på arbetsplatsen -3- </vt:lpstr>
      <vt:lpstr>EU-Oshas nätverk</vt:lpstr>
      <vt:lpstr>Kampanjmaterial: allt du behöver, samlat på ett ställe</vt:lpstr>
      <vt:lpstr>Verktygslåda och digital marknadsföring: effektiv kampanjmarknadsföring</vt:lpstr>
      <vt:lpstr>Hur du kan delta i kampanjen</vt:lpstr>
      <vt:lpstr>Håll dig informerad om kampanjen</vt:lpstr>
    </vt:vector>
  </TitlesOfParts>
  <Company>CDT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Healthy Workplaces Campaign 2026-2028  “Together for mental health at work”</dc:title>
  <dc:creator>CDT</dc:creator>
  <cp:lastModifiedBy>Naiara MACIAS - Communication Assistant</cp:lastModifiedBy>
  <cp:revision>1</cp:revision>
  <dcterms:created xsi:type="dcterms:W3CDTF">2026-06-23T11:43:48Z</dcterms:created>
  <dcterms:modified xsi:type="dcterms:W3CDTF">2026-09-23T11:01:41Z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0x0101005F1A8072D50D324290DB59222B659673</vt:lpwstr>
  </property>
  <property fmtid="{D5CDD505-2E9C-101B-9397-08002B2CF9AE}" pid="3" name="MediaServiceImageTags">
    <vt:lpwstr/>
  </property>
  <property fmtid="{D5CDD505-2E9C-101B-9397-08002B2CF9AE}" pid="4" name="Order">
    <vt:r8>127000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ies>
</file>